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597" r:id="rId3"/>
    <p:sldId id="599" r:id="rId4"/>
    <p:sldId id="627" r:id="rId5"/>
    <p:sldId id="628" r:id="rId6"/>
    <p:sldId id="629" r:id="rId7"/>
    <p:sldId id="630" r:id="rId8"/>
    <p:sldId id="631" r:id="rId9"/>
    <p:sldId id="632" r:id="rId10"/>
    <p:sldId id="633" r:id="rId11"/>
    <p:sldId id="634" r:id="rId12"/>
    <p:sldId id="684" r:id="rId13"/>
    <p:sldId id="685" r:id="rId14"/>
    <p:sldId id="686" r:id="rId15"/>
    <p:sldId id="687" r:id="rId16"/>
    <p:sldId id="688" r:id="rId17"/>
    <p:sldId id="689" r:id="rId18"/>
    <p:sldId id="690" r:id="rId19"/>
    <p:sldId id="691" r:id="rId20"/>
    <p:sldId id="723" r:id="rId21"/>
    <p:sldId id="698" r:id="rId22"/>
    <p:sldId id="727" r:id="rId23"/>
    <p:sldId id="724" r:id="rId24"/>
    <p:sldId id="725" r:id="rId25"/>
    <p:sldId id="699" r:id="rId26"/>
    <p:sldId id="726" r:id="rId27"/>
    <p:sldId id="700" r:id="rId28"/>
    <p:sldId id="701" r:id="rId29"/>
    <p:sldId id="696" r:id="rId30"/>
    <p:sldId id="697" r:id="rId31"/>
    <p:sldId id="704" r:id="rId32"/>
    <p:sldId id="705" r:id="rId33"/>
    <p:sldId id="706" r:id="rId34"/>
    <p:sldId id="707" r:id="rId35"/>
    <p:sldId id="708" r:id="rId36"/>
    <p:sldId id="709" r:id="rId37"/>
    <p:sldId id="710" r:id="rId38"/>
    <p:sldId id="711" r:id="rId39"/>
    <p:sldId id="712" r:id="rId40"/>
    <p:sldId id="713" r:id="rId41"/>
    <p:sldId id="714" r:id="rId42"/>
    <p:sldId id="715" r:id="rId43"/>
    <p:sldId id="716" r:id="rId44"/>
    <p:sldId id="717" r:id="rId45"/>
    <p:sldId id="718" r:id="rId46"/>
    <p:sldId id="719" r:id="rId47"/>
    <p:sldId id="720" r:id="rId48"/>
    <p:sldId id="721" r:id="rId49"/>
    <p:sldId id="722" r:id="rId50"/>
    <p:sldId id="661" r:id="rId51"/>
    <p:sldId id="660" r:id="rId52"/>
    <p:sldId id="662" r:id="rId53"/>
    <p:sldId id="663" r:id="rId54"/>
    <p:sldId id="664" r:id="rId55"/>
    <p:sldId id="665" r:id="rId56"/>
    <p:sldId id="666" r:id="rId57"/>
    <p:sldId id="667" r:id="rId58"/>
    <p:sldId id="668" r:id="rId59"/>
    <p:sldId id="669" r:id="rId60"/>
    <p:sldId id="670" r:id="rId61"/>
    <p:sldId id="672" r:id="rId62"/>
    <p:sldId id="671" r:id="rId63"/>
    <p:sldId id="675" r:id="rId64"/>
    <p:sldId id="673" r:id="rId65"/>
    <p:sldId id="676" r:id="rId66"/>
    <p:sldId id="677" r:id="rId67"/>
    <p:sldId id="678" r:id="rId68"/>
    <p:sldId id="679" r:id="rId69"/>
    <p:sldId id="680" r:id="rId70"/>
  </p:sldIdLst>
  <p:sldSz cx="9144000" cy="6858000" type="screen4x3"/>
  <p:notesSz cx="6735763" cy="9799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8FFCD"/>
    <a:srgbClr val="FF00FF"/>
    <a:srgbClr val="CCECFF"/>
    <a:srgbClr val="000000"/>
    <a:srgbClr val="FDDBCF"/>
    <a:srgbClr val="FF0000"/>
    <a:srgbClr val="FFFF00"/>
    <a:srgbClr val="00FFFF"/>
    <a:srgbClr val="80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6" autoAdjust="0"/>
    <p:restoredTop sz="82369" autoAdjust="0"/>
  </p:normalViewPr>
  <p:slideViewPr>
    <p:cSldViewPr snapToGrid="0">
      <p:cViewPr>
        <p:scale>
          <a:sx n="100" d="100"/>
          <a:sy n="100" d="100"/>
        </p:scale>
        <p:origin x="58" y="-6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286" y="84"/>
      </p:cViewPr>
      <p:guideLst>
        <p:guide orient="horz" pos="308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 smtClean="0"/>
            </a:lvl1pPr>
          </a:lstStyle>
          <a:p>
            <a:pPr>
              <a:defRPr/>
            </a:pPr>
            <a:fld id="{4E4324B8-91CD-4F52-A022-33EB154B93D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36600"/>
            <a:ext cx="4895850" cy="3673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56138"/>
            <a:ext cx="4941887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 smtClean="0"/>
            </a:lvl1pPr>
          </a:lstStyle>
          <a:p>
            <a:pPr>
              <a:defRPr/>
            </a:pPr>
            <a:fld id="{AE138C31-C1AB-4510-8D23-3124BF9F8D9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AB1DF4B9-AD7D-49D7-8825-4737CAB55414}" type="slidenum">
              <a:rPr lang="en-US" altLang="ko-KR" sz="1000"/>
              <a:pPr defTabSz="914400">
                <a:spcBef>
                  <a:spcPct val="0"/>
                </a:spcBef>
              </a:pPr>
              <a:t>1</a:t>
            </a:fld>
            <a:endParaRPr lang="en-US" altLang="ko-KR" sz="100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3101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1774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0712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2035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442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6544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9933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7945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0383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19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8965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2EEBCE7D-C163-477E-BEBA-3CB65221626C}" type="slidenum">
              <a:rPr lang="en-US" altLang="ko-KR" sz="1000"/>
              <a:pPr defTabSz="914400">
                <a:spcBef>
                  <a:spcPct val="0"/>
                </a:spcBef>
              </a:pPr>
              <a:t>2</a:t>
            </a:fld>
            <a:endParaRPr lang="en-US" altLang="ko-KR" sz="10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5208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1133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9833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012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9226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6752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5261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7603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74879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29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007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2720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3348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9584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8194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5313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2761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6713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8839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230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308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39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623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9729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51526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13536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13630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14924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4878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7834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81967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4905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373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49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3463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00740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42835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47832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83499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09303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77193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7214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94571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6145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79876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59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3653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73726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60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7241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61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41115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62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58643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63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75077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64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59899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65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62614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66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15719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82847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19361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69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6005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7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517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8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9051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>
              <a:spcBef>
                <a:spcPct val="0"/>
              </a:spcBef>
            </a:pPr>
            <a:fld id="{663669A7-A76E-42AE-B11B-9C41C08DBF04}" type="slidenum">
              <a:rPr lang="en-US" altLang="ko-KR" sz="1000"/>
              <a:pPr defTabSz="914400">
                <a:spcBef>
                  <a:spcPct val="0"/>
                </a:spcBef>
              </a:pPr>
              <a:t>9</a:t>
            </a:fld>
            <a:endParaRPr lang="en-US" altLang="ko-KR" sz="10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497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1362" y="156898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AE574A8E-93CF-4D12-9E90-0A194CEC1219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42062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E4FC2C04-B8FF-421A-949F-6E95EA09E22B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43135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838200"/>
            <a:ext cx="1943100" cy="51816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838200"/>
            <a:ext cx="5676900" cy="51816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8E63329E-FB89-417D-ADD3-32D745CC4D77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592457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54" y="156643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3-</a:t>
            </a:r>
            <a:fld id="{5D7D1AE4-0F99-49E6-8B3C-A806C21BA98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531659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2-</a:t>
            </a:r>
            <a:fld id="{A10AB304-AFC4-451C-9FD4-CB26C1995CB1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89493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32725" y="6238875"/>
            <a:ext cx="762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5F3C5F5C-6E72-454F-A5ED-245E424F87AA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50508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2A173D7F-BAB5-4A0D-8D78-357AF205AEA1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4567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D74DAF21-5416-429A-B1AE-BEA9C977C348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23354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961C082E-C7BD-4298-9D96-F504B65DB4A7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418435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94F80AFB-83CF-4E90-91DF-626A9695672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44237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FD5A112D-B85E-4A87-AE4C-35AD14774B3B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23485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sz="14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407CAE99-A94C-4AAA-BA5E-6D7B6758060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40678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ko-KR"/>
              <a:t>2-</a:t>
            </a:r>
            <a:fld id="{D31485F6-7FA8-4D76-B22C-BB6678BDEDE1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93363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92200"/>
            <a:ext cx="77724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  <a:p>
            <a:pPr lvl="3"/>
            <a:r>
              <a:rPr lang="ko-KR" altLang="en-US"/>
              <a:t>네째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2763" y="6500813"/>
            <a:ext cx="762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r>
              <a:rPr lang="en-US" altLang="ko-KR"/>
              <a:t> 2-</a:t>
            </a:r>
            <a:fld id="{B5BB75C8-330D-4B28-A2D1-BC420D03D66A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defRPr/>
              </a:pPr>
              <a:t>‹#›</a:t>
            </a:fld>
            <a:endParaRPr lang="en-US" altLang="ko-KR" sz="1400"/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>
            <a:off x="963613" y="676275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Line 12"/>
          <p:cNvSpPr>
            <a:spLocks noChangeShapeType="1"/>
          </p:cNvSpPr>
          <p:nvPr/>
        </p:nvSpPr>
        <p:spPr bwMode="auto">
          <a:xfrm>
            <a:off x="277813" y="673100"/>
            <a:ext cx="8458200" cy="31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" name="Line 7"/>
          <p:cNvSpPr>
            <a:spLocks noChangeShapeType="1"/>
          </p:cNvSpPr>
          <p:nvPr/>
        </p:nvSpPr>
        <p:spPr bwMode="auto">
          <a:xfrm>
            <a:off x="965200" y="6316663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1" name="Line 12"/>
          <p:cNvSpPr>
            <a:spLocks noChangeShapeType="1"/>
          </p:cNvSpPr>
          <p:nvPr/>
        </p:nvSpPr>
        <p:spPr bwMode="auto">
          <a:xfrm>
            <a:off x="279400" y="6315075"/>
            <a:ext cx="84582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2" name="TextBox 12"/>
          <p:cNvSpPr txBox="1">
            <a:spLocks noChangeArrowheads="1"/>
          </p:cNvSpPr>
          <p:nvPr/>
        </p:nvSpPr>
        <p:spPr bwMode="auto">
          <a:xfrm>
            <a:off x="169863" y="6454775"/>
            <a:ext cx="6032500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dirty="0"/>
              <a:t>Korea Polytechnic University-</a:t>
            </a:r>
            <a:r>
              <a:rPr lang="ko-KR" altLang="en-US" sz="1600" dirty="0"/>
              <a:t>빠르게 활용하는 </a:t>
            </a:r>
            <a:r>
              <a:rPr lang="ko-KR" altLang="en-US" sz="1600" dirty="0" err="1"/>
              <a:t>파이썬</a:t>
            </a:r>
            <a:r>
              <a:rPr lang="en-US" altLang="ko-KR" sz="1600" dirty="0"/>
              <a:t>3 </a:t>
            </a:r>
            <a:r>
              <a:rPr lang="ko-KR" altLang="en-US" sz="1600" dirty="0"/>
              <a:t>프로그래밍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51" r:id="rId2"/>
    <p:sldLayoutId id="2147484652" r:id="rId3"/>
    <p:sldLayoutId id="2147484653" r:id="rId4"/>
    <p:sldLayoutId id="2147484654" r:id="rId5"/>
    <p:sldLayoutId id="2147484655" r:id="rId6"/>
    <p:sldLayoutId id="2147484656" r:id="rId7"/>
    <p:sldLayoutId id="2147484657" r:id="rId8"/>
    <p:sldLayoutId id="2147484658" r:id="rId9"/>
    <p:sldLayoutId id="2147484648" r:id="rId10"/>
    <p:sldLayoutId id="2147484649" r:id="rId11"/>
    <p:sldLayoutId id="2147484659" r:id="rId12"/>
    <p:sldLayoutId id="2147484650" r:id="rId1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흰색 대리석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447800"/>
            <a:ext cx="7696200" cy="4038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br>
              <a:rPr lang="en-US" altLang="ko-KR" i="0" dirty="0"/>
            </a:br>
            <a:br>
              <a:rPr lang="en-US" altLang="ko-KR" i="0" dirty="0"/>
            </a:br>
            <a:r>
              <a:rPr lang="en-US" altLang="ko-KR" i="0" dirty="0"/>
              <a:t>Chapter 17</a:t>
            </a:r>
            <a:br>
              <a:rPr lang="en-US" altLang="ko-KR" i="0" dirty="0"/>
            </a:br>
            <a:r>
              <a:rPr lang="en-US" altLang="ko-KR" i="0" dirty="0"/>
              <a:t> </a:t>
            </a:r>
            <a:r>
              <a:rPr lang="ko-KR" altLang="en-US" i="0" dirty="0" err="1"/>
              <a:t>파이썬과</a:t>
            </a:r>
            <a:r>
              <a:rPr lang="ko-KR" altLang="en-US" i="0" dirty="0"/>
              <a:t> 인터넷</a:t>
            </a:r>
            <a:endParaRPr lang="en-US" altLang="ko-KR" i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E621CE6-D308-4D61-B822-3D065891D4D7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</a:t>
            </a:fld>
            <a:endParaRPr lang="en-US" altLang="ko-KR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인터넷 서비스 업체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flickr</a:t>
            </a:r>
            <a:r>
              <a:rPr lang="en-US" altLang="ko-KR" sz="1600" dirty="0"/>
              <a:t>, google, amazon, </a:t>
            </a:r>
            <a:r>
              <a:rPr lang="en-US" altLang="ko-KR" sz="1600" dirty="0" err="1"/>
              <a:t>naver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daum</a:t>
            </a:r>
            <a:r>
              <a:rPr lang="ko-KR" altLang="en-US" sz="1600" dirty="0"/>
              <a:t> 등</a:t>
            </a:r>
            <a:r>
              <a:rPr lang="en-US" altLang="ko-KR" sz="1600" dirty="0"/>
              <a:t>)</a:t>
            </a:r>
            <a:r>
              <a:rPr lang="ko-KR" altLang="en-US" sz="1600" dirty="0"/>
              <a:t>에서 제공하는 서비스를 외부에서 사용할 수 있도록 하는 </a:t>
            </a:r>
            <a:r>
              <a:rPr lang="en-US" altLang="ko-KR" sz="1600" dirty="0"/>
              <a:t>API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서비스 요청 </a:t>
            </a:r>
            <a:r>
              <a:rPr lang="en-US" altLang="ko-KR" sz="1600" dirty="0"/>
              <a:t>(HTTP </a:t>
            </a:r>
            <a:r>
              <a:rPr lang="ko-KR" altLang="en-US" sz="1600" dirty="0"/>
              <a:t>프로토콜의 </a:t>
            </a:r>
            <a:r>
              <a:rPr lang="en-US" altLang="ko-KR" sz="1600" dirty="0"/>
              <a:t>GET, POST </a:t>
            </a:r>
            <a:r>
              <a:rPr lang="ko-KR" altLang="en-US" sz="1600" dirty="0"/>
              <a:t>메서드 이용</a:t>
            </a:r>
            <a:r>
              <a:rPr lang="en-US" altLang="ko-KR" sz="1600" dirty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결과 값 반환 </a:t>
            </a:r>
            <a:r>
              <a:rPr lang="en-US" altLang="ko-KR" sz="1600" dirty="0"/>
              <a:t>(XML </a:t>
            </a:r>
            <a:r>
              <a:rPr lang="ko-KR" altLang="en-US" sz="1600" dirty="0"/>
              <a:t>문서 </a:t>
            </a:r>
            <a:r>
              <a:rPr lang="en-US" altLang="ko-KR" sz="1600" dirty="0"/>
              <a:t>(REST) </a:t>
            </a:r>
            <a:r>
              <a:rPr lang="ko-KR" altLang="en-US" sz="1600" dirty="0"/>
              <a:t>형태로 반환</a:t>
            </a:r>
            <a:r>
              <a:rPr lang="en-US" altLang="ko-KR" sz="1600" dirty="0"/>
              <a:t>)</a:t>
            </a:r>
            <a:endParaRPr lang="en-US" altLang="ko-KR" sz="12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10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204239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(https://developers.naver.com)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네이버 </a:t>
            </a:r>
            <a:r>
              <a:rPr lang="en-US" altLang="ko-KR" sz="1600" dirty="0" err="1"/>
              <a:t>OpenAPI</a:t>
            </a:r>
            <a:r>
              <a:rPr lang="en-US" altLang="ko-KR" sz="1600" dirty="0"/>
              <a:t> </a:t>
            </a:r>
            <a:r>
              <a:rPr lang="ko-KR" altLang="en-US" sz="1600" dirty="0"/>
              <a:t>중에서 책 검색 서비스 활용 </a:t>
            </a:r>
            <a:r>
              <a:rPr lang="en-US" altLang="ko-KR" sz="1600" dirty="0"/>
              <a:t>(</a:t>
            </a:r>
            <a:r>
              <a:rPr lang="ko-KR" altLang="en-US" sz="1600" dirty="0"/>
              <a:t>책 정보를 가져와서 </a:t>
            </a:r>
            <a:r>
              <a:rPr lang="en-US" altLang="ko-KR" sz="1600" dirty="0"/>
              <a:t>XML DOM</a:t>
            </a:r>
            <a:r>
              <a:rPr lang="ko-KR" altLang="en-US" sz="1600" dirty="0"/>
              <a:t>에 추가</a:t>
            </a:r>
            <a:r>
              <a:rPr lang="en-US" altLang="ko-KR" sz="1600" dirty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파이썬에서</a:t>
            </a:r>
            <a:r>
              <a:rPr lang="ko-KR" altLang="en-US" sz="1600" dirty="0"/>
              <a:t> </a:t>
            </a:r>
            <a:r>
              <a:rPr lang="en-US" altLang="ko-KR" sz="1600" dirty="0" err="1"/>
              <a:t>OpenAPI</a:t>
            </a:r>
            <a:r>
              <a:rPr lang="en-US" altLang="ko-KR" sz="1600" dirty="0"/>
              <a:t> </a:t>
            </a:r>
            <a:r>
              <a:rPr lang="ko-KR" altLang="en-US" sz="1600" dirty="0"/>
              <a:t>이용방법</a:t>
            </a:r>
            <a:r>
              <a:rPr lang="en-US" altLang="ko-KR" sz="1600" dirty="0"/>
              <a:t> (</a:t>
            </a:r>
            <a:r>
              <a:rPr lang="en-US" altLang="ko-KR" sz="1600" b="1" dirty="0" err="1">
                <a:solidFill>
                  <a:schemeClr val="accent2"/>
                </a:solidFill>
              </a:rPr>
              <a:t>http.client</a:t>
            </a:r>
            <a:r>
              <a:rPr lang="en-US" altLang="ko-KR" sz="1600" b="1" dirty="0">
                <a:solidFill>
                  <a:schemeClr val="accent2"/>
                </a:solidFill>
              </a:rPr>
              <a:t>,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http.server</a:t>
            </a:r>
            <a:r>
              <a:rPr lang="en-US" altLang="ko-KR" sz="1600" b="1" dirty="0">
                <a:solidFill>
                  <a:schemeClr val="accent2"/>
                </a:solidFill>
              </a:rPr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 모듈 필요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11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04073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8E17FF-5DE4-43EE-B08C-9E4E5B43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9" y="1444154"/>
            <a:ext cx="6838220" cy="474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(https://developers.naver.com)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네이버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개발자센터</a:t>
            </a:r>
            <a:r>
              <a:rPr lang="ko-KR" altLang="en-US" sz="1600" b="1" dirty="0">
                <a:solidFill>
                  <a:srgbClr val="FF0000"/>
                </a:solidFill>
              </a:rPr>
              <a:t> 로그인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12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7846541" y="528176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146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604B44-DD6A-4186-B91C-4D8DEB82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3" y="1592725"/>
            <a:ext cx="6568635" cy="4599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(https://developers.naver.com)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서비스 둘러보기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13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6383574" y="4225119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2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D88474-1F4C-4046-8A4B-33EBF1422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13" y="1487435"/>
            <a:ext cx="5977773" cy="4816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(https://developers.naver.com)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 “</a:t>
            </a:r>
            <a:r>
              <a:rPr lang="ko-KR" altLang="en-US" sz="1600" b="1" dirty="0">
                <a:solidFill>
                  <a:srgbClr val="FF0000"/>
                </a:solidFill>
              </a:rPr>
              <a:t>오픈 </a:t>
            </a: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이용신청</a:t>
            </a:r>
            <a:r>
              <a:rPr lang="en-US" altLang="ko-KR" sz="1600" b="1" dirty="0">
                <a:solidFill>
                  <a:srgbClr val="FF0000"/>
                </a:solidFill>
              </a:rPr>
              <a:t>” </a:t>
            </a:r>
            <a:r>
              <a:rPr lang="ko-KR" altLang="en-US" sz="1600" b="1" dirty="0">
                <a:solidFill>
                  <a:srgbClr val="FF0000"/>
                </a:solidFill>
              </a:rPr>
              <a:t>선택 후 애플리케이션 정보입력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14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4179820" y="4993915"/>
            <a:ext cx="231911" cy="1177849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610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7D7AC5-D20F-4D6C-8185-8268B26A0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00" y="1475490"/>
            <a:ext cx="5967093" cy="47280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(https://developers.naver.com)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 “</a:t>
            </a:r>
            <a:r>
              <a:rPr lang="ko-KR" altLang="en-US" sz="1600" b="1" dirty="0">
                <a:solidFill>
                  <a:srgbClr val="FF0000"/>
                </a:solidFill>
              </a:rPr>
              <a:t>애플리케이션 이름</a:t>
            </a:r>
            <a:r>
              <a:rPr lang="en-US" altLang="ko-KR" sz="1600" b="1" dirty="0">
                <a:solidFill>
                  <a:srgbClr val="FF0000"/>
                </a:solidFill>
              </a:rPr>
              <a:t>” ,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“WEB</a:t>
            </a:r>
            <a:r>
              <a:rPr lang="ko-KR" altLang="en-US" sz="1600" b="1" dirty="0">
                <a:solidFill>
                  <a:srgbClr val="FF0000"/>
                </a:solidFill>
              </a:rPr>
              <a:t>설정</a:t>
            </a:r>
            <a:r>
              <a:rPr lang="en-US" altLang="ko-KR" sz="1600" b="1" dirty="0">
                <a:solidFill>
                  <a:srgbClr val="FF0000"/>
                </a:solidFill>
              </a:rPr>
              <a:t>”, “http://kpu.ac.kr”  </a:t>
            </a:r>
            <a:r>
              <a:rPr lang="ko-KR" altLang="en-US" sz="1600" b="1" dirty="0">
                <a:solidFill>
                  <a:srgbClr val="FF0000"/>
                </a:solidFill>
              </a:rPr>
              <a:t>입력 후 등록하기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15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3" name="아래쪽 화살표 2"/>
          <p:cNvSpPr/>
          <p:nvPr/>
        </p:nvSpPr>
        <p:spPr>
          <a:xfrm rot="2958565">
            <a:off x="3866086" y="1340245"/>
            <a:ext cx="322721" cy="1259686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2">
            <a:extLst>
              <a:ext uri="{FF2B5EF4-FFF2-40B4-BE49-F238E27FC236}">
                <a16:creationId xmlns:a16="http://schemas.microsoft.com/office/drawing/2014/main" id="{26150B73-87C1-43F8-8BBC-E525621C241E}"/>
              </a:ext>
            </a:extLst>
          </p:cNvPr>
          <p:cNvSpPr/>
          <p:nvPr/>
        </p:nvSpPr>
        <p:spPr>
          <a:xfrm rot="2958565">
            <a:off x="3729978" y="4001148"/>
            <a:ext cx="231056" cy="832206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2">
            <a:extLst>
              <a:ext uri="{FF2B5EF4-FFF2-40B4-BE49-F238E27FC236}">
                <a16:creationId xmlns:a16="http://schemas.microsoft.com/office/drawing/2014/main" id="{FC6D732F-D3E0-4042-9D1D-B06FE05BF1C1}"/>
              </a:ext>
            </a:extLst>
          </p:cNvPr>
          <p:cNvSpPr/>
          <p:nvPr/>
        </p:nvSpPr>
        <p:spPr>
          <a:xfrm rot="2958565">
            <a:off x="4302616" y="4638855"/>
            <a:ext cx="246571" cy="917941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51059D-97AB-4A14-BDBA-C7118083B8A1}"/>
              </a:ext>
            </a:extLst>
          </p:cNvPr>
          <p:cNvSpPr/>
          <p:nvPr/>
        </p:nvSpPr>
        <p:spPr>
          <a:xfrm>
            <a:off x="5173884" y="3808463"/>
            <a:ext cx="3897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FF0000"/>
                </a:solidFill>
              </a:rPr>
              <a:t>검색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지도 등 사용</a:t>
            </a: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확인하고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FF0000"/>
                </a:solidFill>
              </a:rPr>
              <a:t> 플랫폼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웹서비스 </a:t>
            </a:r>
            <a:r>
              <a:rPr lang="en-US" altLang="ko-KR" sz="1600" b="1" dirty="0">
                <a:solidFill>
                  <a:srgbClr val="FF0000"/>
                </a:solidFill>
              </a:rPr>
              <a:t>URL, IOS bundle ID, </a:t>
            </a:r>
            <a:r>
              <a:rPr lang="ko-KR" altLang="en-US" sz="1600" b="1" dirty="0">
                <a:solidFill>
                  <a:srgbClr val="FF0000"/>
                </a:solidFill>
              </a:rPr>
              <a:t>안드로이드 패키지 이름</a:t>
            </a:r>
            <a:r>
              <a:rPr lang="en-US" altLang="ko-KR" sz="1600" b="1" dirty="0">
                <a:solidFill>
                  <a:srgbClr val="FF0000"/>
                </a:solidFill>
              </a:rPr>
              <a:t>) </a:t>
            </a:r>
            <a:r>
              <a:rPr lang="ko-KR" altLang="en-US" sz="1600" b="1" dirty="0">
                <a:solidFill>
                  <a:srgbClr val="FF0000"/>
                </a:solidFill>
              </a:rPr>
              <a:t>명시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38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75A9B6-9A5F-4740-A187-2C6B7C14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5" y="1487348"/>
            <a:ext cx="7100200" cy="4760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(https://developers.naver.com)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 “Client ID”, “Client Secret”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16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5296478" y="2042596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8">
            <a:extLst>
              <a:ext uri="{FF2B5EF4-FFF2-40B4-BE49-F238E27FC236}">
                <a16:creationId xmlns:a16="http://schemas.microsoft.com/office/drawing/2014/main" id="{ED63BB5E-2127-4232-9A75-ACFD00E54346}"/>
              </a:ext>
            </a:extLst>
          </p:cNvPr>
          <p:cNvSpPr/>
          <p:nvPr/>
        </p:nvSpPr>
        <p:spPr>
          <a:xfrm rot="2958565">
            <a:off x="5396791" y="2605654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32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479571-537E-476C-9881-FB7CB7C2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41" y="1515677"/>
            <a:ext cx="6944469" cy="4655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(https://developers.naver.com)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“Documents &gt; </a:t>
            </a:r>
            <a:r>
              <a:rPr lang="ko-KR" altLang="en-US" sz="1600" b="1" dirty="0">
                <a:solidFill>
                  <a:srgbClr val="FF0000"/>
                </a:solidFill>
              </a:rPr>
              <a:t>서비스</a:t>
            </a:r>
            <a:r>
              <a:rPr lang="en-US" altLang="ko-KR" sz="1600" b="1" dirty="0">
                <a:solidFill>
                  <a:srgbClr val="FF0000"/>
                </a:solidFill>
              </a:rPr>
              <a:t>API &gt; </a:t>
            </a:r>
            <a:r>
              <a:rPr lang="ko-KR" altLang="en-US" sz="1600" b="1" dirty="0">
                <a:solidFill>
                  <a:srgbClr val="FF0000"/>
                </a:solidFill>
              </a:rPr>
              <a:t>검색 </a:t>
            </a:r>
            <a:r>
              <a:rPr lang="en-US" altLang="ko-KR" sz="1600" b="1" dirty="0">
                <a:solidFill>
                  <a:srgbClr val="FF0000"/>
                </a:solidFill>
              </a:rPr>
              <a:t>&gt; </a:t>
            </a:r>
            <a:r>
              <a:rPr lang="ko-KR" altLang="en-US" sz="1600" b="1" dirty="0">
                <a:solidFill>
                  <a:srgbClr val="FF0000"/>
                </a:solidFill>
              </a:rPr>
              <a:t>책＂ 선택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17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7572151">
            <a:off x="3624875" y="1609302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D71C2E-00ED-4978-BCA5-AD8D28AE6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1" y="1652152"/>
            <a:ext cx="7801337" cy="3450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(https://developers.naver.com)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API </a:t>
            </a:r>
            <a:r>
              <a:rPr lang="ko-KR" altLang="en-US" sz="1600" b="1" dirty="0">
                <a:solidFill>
                  <a:srgbClr val="FF0000"/>
                </a:solidFill>
              </a:rPr>
              <a:t>기본 정보 확인</a:t>
            </a: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18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6267368" y="2183755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27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7F73BB-FBB9-4EB7-A80E-CB1E5445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35" y="1464802"/>
            <a:ext cx="6458673" cy="4761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(https://developers.naver.com)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8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요청변수 확인</a:t>
            </a:r>
            <a:r>
              <a:rPr lang="en-US" altLang="ko-KR" sz="1600" b="1" dirty="0">
                <a:solidFill>
                  <a:srgbClr val="FF0000"/>
                </a:solidFill>
              </a:rPr>
              <a:t>, query/display/start/</a:t>
            </a:r>
            <a:r>
              <a:rPr lang="en-US" altLang="ko-KR" sz="1600" b="1" dirty="0" err="1">
                <a:solidFill>
                  <a:srgbClr val="FF0000"/>
                </a:solidFill>
              </a:rPr>
              <a:t>d_isbn</a:t>
            </a:r>
            <a:r>
              <a:rPr lang="en-US" altLang="ko-KR" sz="1600" b="1" dirty="0">
                <a:solidFill>
                  <a:srgbClr val="FF0000"/>
                </a:solidFill>
              </a:rPr>
              <a:t>, …</a:t>
            </a: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19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2015658" y="4818793"/>
            <a:ext cx="358061" cy="1277104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71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목차</a:t>
            </a:r>
            <a:endParaRPr lang="en-US" altLang="ko-KR" dirty="0"/>
          </a:p>
        </p:txBody>
      </p:sp>
      <p:sp>
        <p:nvSpPr>
          <p:cNvPr id="1536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파이썬이</a:t>
            </a:r>
            <a:r>
              <a:rPr lang="ko-KR" altLang="en-US" sz="2000" dirty="0"/>
              <a:t> 지원하는 네트워크</a:t>
            </a:r>
            <a:r>
              <a:rPr lang="en-US" altLang="ko-KR" sz="2000" dirty="0"/>
              <a:t>, </a:t>
            </a:r>
            <a:r>
              <a:rPr lang="ko-KR" altLang="en-US" sz="2000" dirty="0"/>
              <a:t>인터넷 모듈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/>
              <a:t>socket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/>
              <a:t>email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json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/>
              <a:t>mailbox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webbrowser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urllib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OpenAPI</a:t>
            </a:r>
            <a:r>
              <a:rPr lang="ko-KR" altLang="en-US" sz="2000" dirty="0"/>
              <a:t>를 이용해 책 정보 가져오기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파이썬으로</a:t>
            </a:r>
            <a:r>
              <a:rPr lang="ko-KR" altLang="en-US" sz="2000" dirty="0"/>
              <a:t> 이메일 보내기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/>
              <a:t>html</a:t>
            </a:r>
            <a:r>
              <a:rPr lang="ko-KR" altLang="en-US" sz="1600" dirty="0"/>
              <a:t>과 첨부파일이 있는 메일 생성하기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/>
              <a:t>Gmail</a:t>
            </a:r>
            <a:r>
              <a:rPr lang="ko-KR" altLang="en-US" sz="1600" dirty="0"/>
              <a:t>을 통해 메일 보내기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/>
              <a:t>웹 서버 만들기</a:t>
            </a: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3E4DFC2C-2F6B-47AF-B0FF-2D91E1CBA2C7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</a:t>
            </a:fld>
            <a:endParaRPr lang="en-US" altLang="ko-KR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(https://developers.naver.com/docs/search/book)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네이버 </a:t>
            </a:r>
            <a:r>
              <a:rPr lang="en-US" altLang="ko-KR" sz="1600" dirty="0" err="1"/>
              <a:t>OpenAPI</a:t>
            </a:r>
            <a:r>
              <a:rPr lang="en-US" altLang="ko-KR" sz="1600" dirty="0"/>
              <a:t> </a:t>
            </a:r>
            <a:r>
              <a:rPr lang="ko-KR" altLang="en-US" sz="1600" dirty="0"/>
              <a:t>중에서 책 검색 서비스 활용 </a:t>
            </a:r>
            <a:r>
              <a:rPr lang="en-US" altLang="ko-KR" sz="1600" dirty="0"/>
              <a:t>(</a:t>
            </a:r>
            <a:r>
              <a:rPr lang="ko-KR" altLang="en-US" sz="1600" dirty="0"/>
              <a:t>책 정보를 가져와서 </a:t>
            </a:r>
            <a:r>
              <a:rPr lang="en-US" altLang="ko-KR" sz="1600" dirty="0"/>
              <a:t>XML DOM</a:t>
            </a:r>
            <a:r>
              <a:rPr lang="ko-KR" altLang="en-US" sz="1600" dirty="0"/>
              <a:t>에 추가</a:t>
            </a:r>
            <a:r>
              <a:rPr lang="en-US" altLang="ko-KR" sz="1600" dirty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등록 애플리케이션 </a:t>
            </a:r>
            <a:endParaRPr lang="en-US" altLang="ko-KR" sz="16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solidFill>
                  <a:schemeClr val="accent2"/>
                </a:solidFill>
              </a:rPr>
              <a:t>Naver</a:t>
            </a:r>
            <a:r>
              <a:rPr lang="en-US" altLang="ko-KR" sz="1600" b="1" dirty="0">
                <a:solidFill>
                  <a:schemeClr val="accent2"/>
                </a:solidFill>
              </a:rPr>
              <a:t> Client ID = J0xlzLY_mwqXVGY7OBho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 err="1">
                <a:solidFill>
                  <a:schemeClr val="accent2"/>
                </a:solidFill>
              </a:rPr>
              <a:t>Naver</a:t>
            </a:r>
            <a:r>
              <a:rPr lang="en-US" altLang="ko-KR" sz="1600" b="1" dirty="0">
                <a:solidFill>
                  <a:schemeClr val="accent2"/>
                </a:solidFill>
              </a:rPr>
              <a:t> Client Secret = 8NphEmVq6H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2"/>
                </a:solidFill>
              </a:rPr>
              <a:t>Love </a:t>
            </a:r>
            <a:r>
              <a:rPr lang="ko-KR" altLang="en-US" sz="1600" b="1" dirty="0">
                <a:solidFill>
                  <a:schemeClr val="accent2"/>
                </a:solidFill>
              </a:rPr>
              <a:t>가 포함된 책 검색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20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071870" y="2830583"/>
            <a:ext cx="7430613" cy="830997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curl </a:t>
            </a:r>
            <a:r>
              <a:rPr lang="en-US" altLang="ko-KR" sz="1600" dirty="0"/>
              <a:t>"</a:t>
            </a:r>
            <a:r>
              <a:rPr lang="en-US" altLang="ko-KR" sz="1600" dirty="0">
                <a:solidFill>
                  <a:srgbClr val="FF0000"/>
                </a:solidFill>
              </a:rPr>
              <a:t>https://openapi.naver.com/v1/search/book.xml?query=love&amp;display=10&amp;start=1</a:t>
            </a:r>
            <a:r>
              <a:rPr lang="en-US" altLang="ko-KR" sz="1600" dirty="0"/>
              <a:t>"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\ -H </a:t>
            </a:r>
            <a:r>
              <a:rPr lang="en-US" altLang="ko-KR" sz="1600" dirty="0"/>
              <a:t>"</a:t>
            </a:r>
            <a:r>
              <a:rPr lang="en-US" altLang="ko-KR" sz="1600" dirty="0">
                <a:solidFill>
                  <a:srgbClr val="FF0000"/>
                </a:solidFill>
              </a:rPr>
              <a:t>X-</a:t>
            </a:r>
            <a:r>
              <a:rPr lang="en-US" altLang="ko-KR" sz="1600" dirty="0" err="1">
                <a:solidFill>
                  <a:srgbClr val="FF0000"/>
                </a:solidFill>
              </a:rPr>
              <a:t>Naver</a:t>
            </a:r>
            <a:r>
              <a:rPr lang="en-US" altLang="ko-KR" sz="1600" dirty="0">
                <a:solidFill>
                  <a:srgbClr val="FF0000"/>
                </a:solidFill>
              </a:rPr>
              <a:t>-Client-Id:</a:t>
            </a:r>
            <a:r>
              <a:rPr lang="en-US" altLang="ko-KR" sz="1600" b="1" dirty="0">
                <a:solidFill>
                  <a:schemeClr val="accent2"/>
                </a:solidFill>
              </a:rPr>
              <a:t> J0xlzLY_mwqXVGY7OBho</a:t>
            </a:r>
            <a:r>
              <a:rPr lang="en-US" altLang="ko-KR" sz="1600" dirty="0"/>
              <a:t>"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\ -H </a:t>
            </a:r>
            <a:r>
              <a:rPr lang="en-US" altLang="ko-KR" sz="1600" dirty="0"/>
              <a:t>"</a:t>
            </a:r>
            <a:r>
              <a:rPr lang="en-US" altLang="ko-KR" sz="1600" dirty="0">
                <a:solidFill>
                  <a:srgbClr val="FF0000"/>
                </a:solidFill>
              </a:rPr>
              <a:t>X-</a:t>
            </a:r>
            <a:r>
              <a:rPr lang="en-US" altLang="ko-KR" sz="1600" dirty="0" err="1">
                <a:solidFill>
                  <a:srgbClr val="FF0000"/>
                </a:solidFill>
              </a:rPr>
              <a:t>Naver</a:t>
            </a:r>
            <a:r>
              <a:rPr lang="en-US" altLang="ko-KR" sz="1600" dirty="0">
                <a:solidFill>
                  <a:srgbClr val="FF0000"/>
                </a:solidFill>
              </a:rPr>
              <a:t>-Client-Secret:</a:t>
            </a:r>
            <a:r>
              <a:rPr lang="en-US" altLang="ko-KR" sz="1600" b="1" dirty="0">
                <a:solidFill>
                  <a:schemeClr val="accent2"/>
                </a:solidFill>
              </a:rPr>
              <a:t> 8NphEmVq6H</a:t>
            </a:r>
            <a:r>
              <a:rPr lang="en-US" altLang="ko-KR" sz="1600" dirty="0"/>
              <a:t>"</a:t>
            </a:r>
            <a:r>
              <a:rPr lang="en-US" altLang="ko-KR" sz="1600" dirty="0">
                <a:solidFill>
                  <a:srgbClr val="FF0000"/>
                </a:solidFill>
              </a:rPr>
              <a:t> -v</a:t>
            </a:r>
            <a:endParaRPr kumimoji="0" lang="en-US" altLang="ko-KR" sz="1600" b="1" dirty="0">
              <a:solidFill>
                <a:srgbClr val="FF0000"/>
              </a:solidFill>
              <a:latin typeface="Courier10 B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9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파이썬에서</a:t>
            </a:r>
            <a:r>
              <a:rPr lang="ko-KR" altLang="en-US" sz="2000" dirty="0"/>
              <a:t>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이용방법</a:t>
            </a:r>
            <a:r>
              <a:rPr lang="en-US" altLang="ko-KR" sz="2000" dirty="0"/>
              <a:t> (</a:t>
            </a:r>
            <a:r>
              <a:rPr lang="en-US" altLang="ko-KR" sz="2000" b="1" dirty="0" err="1">
                <a:solidFill>
                  <a:schemeClr val="accent2"/>
                </a:solidFill>
              </a:rPr>
              <a:t>http.client</a:t>
            </a:r>
            <a:r>
              <a:rPr lang="en-US" altLang="ko-KR" sz="2000" b="1" dirty="0">
                <a:solidFill>
                  <a:schemeClr val="accent2"/>
                </a:solidFill>
              </a:rPr>
              <a:t>,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http.server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개 모듈 필요</a:t>
            </a:r>
            <a:r>
              <a:rPr lang="en-US" altLang="ko-KR" sz="2000" dirty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http.client</a:t>
            </a:r>
            <a:r>
              <a:rPr lang="en-US" altLang="ko-KR" sz="2000" dirty="0"/>
              <a:t> </a:t>
            </a:r>
            <a:r>
              <a:rPr lang="ko-KR" altLang="en-US" sz="2000" dirty="0"/>
              <a:t>모듈을 이용하여 </a:t>
            </a:r>
            <a:r>
              <a:rPr lang="en-US" altLang="ko-KR" sz="2000" dirty="0"/>
              <a:t>URL </a:t>
            </a:r>
            <a:r>
              <a:rPr lang="ko-KR" altLang="en-US" sz="2000" dirty="0"/>
              <a:t>요청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HTTPConnection</a:t>
            </a:r>
            <a:r>
              <a:rPr lang="en-US" altLang="ko-KR" sz="2000" dirty="0"/>
              <a:t> : HTTP </a:t>
            </a:r>
            <a:r>
              <a:rPr lang="ko-KR" altLang="en-US" sz="2000" dirty="0"/>
              <a:t>프로토콜을 사용하기 위한 </a:t>
            </a:r>
            <a:r>
              <a:rPr lang="ko-KR" altLang="en-US" sz="2000" dirty="0" err="1"/>
              <a:t>핸들러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/>
              <a:t>URL </a:t>
            </a:r>
            <a:r>
              <a:rPr lang="ko-KR" altLang="en-US" sz="1600" dirty="0"/>
              <a:t>요청 메서드</a:t>
            </a:r>
            <a:r>
              <a:rPr lang="en-US" altLang="ko-KR" sz="1600" dirty="0"/>
              <a:t>, </a:t>
            </a:r>
            <a:r>
              <a:rPr lang="ko-KR" altLang="en-US" sz="1600" dirty="0"/>
              <a:t> </a:t>
            </a:r>
            <a:r>
              <a:rPr lang="en-US" altLang="ko-KR" sz="1600" dirty="0"/>
              <a:t>&lt;method&gt;= GET, POST, PUT, DELETE  </a:t>
            </a:r>
            <a:endParaRPr lang="ko-KR" altLang="en-US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21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53988" y="2553645"/>
            <a:ext cx="8932139" cy="3785652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http.client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server = "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openapi.naver.com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client_id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"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J0xlzLY_mwqXVGY7OBho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client_secret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"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8NphEmVq6H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conn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http.client.HTTPSConnection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(server)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conn.request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("GET", "/v1/search/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book.xml?query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love&amp;dispaly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=10&amp;start=1", None,{"X-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Naver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-Client-Id":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client_id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, "X-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Naver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-Client-Secret":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client_secret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})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서버에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GET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요청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conn.getresponse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() 			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서버에서 보내온 요청을 </a:t>
            </a:r>
            <a:r>
              <a:rPr kumimoji="0" lang="ko-KR" altLang="en-US" sz="16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받아옴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print(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req.status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req.reason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200 OK			   		#</a:t>
            </a:r>
            <a:r>
              <a:rPr kumimoji="0" lang="ko-KR" altLang="en-US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성공</a:t>
            </a:r>
            <a:endParaRPr kumimoji="0" lang="en-US" altLang="ko-KR" sz="16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cLen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req.getheader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("Content-Length") 	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가져온 데이터 길이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req.read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int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cLen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))</a:t>
            </a:r>
            <a:r>
              <a:rPr kumimoji="0" lang="en-US" altLang="ko-KR" sz="1600" dirty="0">
                <a:cs typeface="Courier New" panose="02070309020205020404" pitchFamily="49" charset="0"/>
              </a:rPr>
              <a:t> 			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데이터 읽기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b'&lt;?xml version="1.0" encoding="UTF-8"?&gt;&lt;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rss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version="2.0"&gt;&lt;channel&gt;&lt;title&gt;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Naver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Open API - book ::\'love\'&lt;/title&gt;&lt;link&gt;http://search.naver.com&lt;/link&gt;&lt;description&gt;Naver Search Result&lt;/description&gt;&lt;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lastBuildDate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&gt;Thu, 22 Feb 2018 12:31:38 +0900&lt;/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lastBuildDate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&gt;&lt;total&gt;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19517" y="1968194"/>
            <a:ext cx="7538254" cy="338554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HTTPConnection.request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(&lt;method&gt;, &lt;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&gt;[, &lt;body&gt;[, [headers&gt;]])</a:t>
            </a:r>
          </a:p>
        </p:txBody>
      </p:sp>
    </p:spTree>
    <p:extLst>
      <p:ext uri="{BB962C8B-B14F-4D97-AF65-F5344CB8AC3E}">
        <p14:creationId xmlns:p14="http://schemas.microsoft.com/office/powerpoint/2010/main" val="3276724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/>
              <a:t>한글 </a:t>
            </a:r>
            <a:r>
              <a:rPr lang="en-US" altLang="ko-KR" sz="2000" dirty="0"/>
              <a:t>“</a:t>
            </a:r>
            <a:r>
              <a:rPr lang="ko-KR" altLang="en-US" sz="2000" b="1" dirty="0">
                <a:solidFill>
                  <a:srgbClr val="FF0000"/>
                </a:solidFill>
              </a:rPr>
              <a:t>사랑</a:t>
            </a:r>
            <a:r>
              <a:rPr lang="en-US" altLang="ko-KR" sz="2000" dirty="0"/>
              <a:t>”</a:t>
            </a:r>
            <a:r>
              <a:rPr lang="ko-KR" altLang="en-US" sz="2000" dirty="0"/>
              <a:t>이 포함된 책 검색 </a:t>
            </a:r>
            <a:r>
              <a:rPr lang="en-US" altLang="ko-KR" sz="2000" dirty="0"/>
              <a:t>: </a:t>
            </a:r>
            <a:r>
              <a:rPr lang="en-US" altLang="ko-KR" sz="2000" b="1" dirty="0">
                <a:solidFill>
                  <a:srgbClr val="FF0000"/>
                </a:solidFill>
              </a:rPr>
              <a:t>utf-8</a:t>
            </a:r>
            <a:r>
              <a:rPr lang="ko-KR" altLang="en-US" sz="2000" b="1" dirty="0">
                <a:solidFill>
                  <a:srgbClr val="FF0000"/>
                </a:solidFill>
              </a:rPr>
              <a:t> 인코딩 필요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22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63954" y="1238359"/>
            <a:ext cx="8275246" cy="4770537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vl="0" latinLnBrk="0">
              <a:spcBef>
                <a:spcPct val="0"/>
              </a:spcBef>
              <a:buNone/>
            </a:pP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kumimoji="0"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http.client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kumimoji="0"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urllib.request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server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openapi.naver.com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b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client_id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"J0xlzLY_mwqXVGY7OBho"</a:t>
            </a:r>
            <a:b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client_secret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"8NphEmVq6H</a:t>
            </a:r>
            <a:r>
              <a:rPr kumimoji="0" lang="ko-KR" altLang="en-US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“</a:t>
            </a:r>
            <a:endParaRPr kumimoji="0" lang="en-US" altLang="ko-KR" sz="1600" b="1" dirty="0">
              <a:solidFill>
                <a:srgbClr val="00808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0" latinLnBrk="0">
              <a:spcBef>
                <a:spcPct val="0"/>
              </a:spcBef>
              <a:buNone/>
            </a:pPr>
            <a:b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conn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http.client.HTTPSConnection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server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encText</a:t>
            </a:r>
            <a:r>
              <a:rPr kumimoji="0" lang="ko-KR" altLang="ko-KR" sz="16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urllib.parse.quote</a:t>
            </a:r>
            <a:r>
              <a:rPr kumimoji="0" lang="ko-KR" altLang="ko-KR" sz="16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("사랑")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kumimoji="0" lang="en-US" altLang="ko-KR" sz="1600" dirty="0">
              <a:solidFill>
                <a:srgbClr val="00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0" latinLnBrk="0">
              <a:spcBef>
                <a:spcPct val="0"/>
              </a:spcBef>
              <a:buNone/>
            </a:pP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conn.request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"GET"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"/v1/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search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book.xml?dispaly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=10&amp;start=1&amp;query="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+</a:t>
            </a:r>
            <a:r>
              <a:rPr kumimoji="0" lang="ko-KR" altLang="ko-KR" sz="16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encText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None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,{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X-Naver-Client-Id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client_id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X-Naver-Client-Secret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client_secret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kumimoji="0" lang="en-US" altLang="ko-KR" sz="1600" dirty="0">
              <a:solidFill>
                <a:srgbClr val="00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0" latinLnBrk="0">
              <a:spcBef>
                <a:spcPct val="0"/>
              </a:spcBef>
              <a:buNone/>
            </a:pP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conn.getresponse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req.status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req.status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 == </a:t>
            </a:r>
            <a:r>
              <a:rPr kumimoji="0" lang="ko-KR" altLang="ko-KR" sz="1600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200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response_body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req.read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response_body.decode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'utf-8'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else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OpenAPI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has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been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failed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!!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please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retry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kumimoji="0" lang="ko-KR" altLang="ko-KR" sz="1800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97BCCB-619B-4C9A-8ADC-AF98FDD70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681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/>
              <a:t>한글 </a:t>
            </a:r>
            <a:r>
              <a:rPr lang="en-US" altLang="ko-KR" sz="2000" dirty="0"/>
              <a:t>“</a:t>
            </a:r>
            <a:r>
              <a:rPr lang="ko-KR" altLang="en-US" sz="2000" b="1" dirty="0">
                <a:solidFill>
                  <a:srgbClr val="FF0000"/>
                </a:solidFill>
              </a:rPr>
              <a:t>사랑</a:t>
            </a:r>
            <a:r>
              <a:rPr lang="en-US" altLang="ko-KR" sz="2000" dirty="0"/>
              <a:t>”</a:t>
            </a:r>
            <a:r>
              <a:rPr lang="ko-KR" altLang="en-US" sz="2000" dirty="0"/>
              <a:t>이 포함된 책 검색 </a:t>
            </a:r>
            <a:r>
              <a:rPr lang="en-US" altLang="ko-KR" sz="2000" dirty="0"/>
              <a:t>: </a:t>
            </a:r>
            <a:r>
              <a:rPr lang="en-US" altLang="ko-KR" sz="2000" b="1" dirty="0" err="1">
                <a:solidFill>
                  <a:srgbClr val="FF0000"/>
                </a:solidFill>
              </a:rPr>
              <a:t>urllib.request.urlopen</a:t>
            </a:r>
            <a:r>
              <a:rPr lang="ko-KR" altLang="en-US" sz="2000" b="1" dirty="0">
                <a:solidFill>
                  <a:srgbClr val="FF0000"/>
                </a:solidFill>
              </a:rPr>
              <a:t> 이용 방법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23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63954" y="1238359"/>
            <a:ext cx="8275246" cy="4524315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kumimoji="0"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os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kumimoji="0"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sys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kumimoji="0"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urllib.request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client_id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"NrkKI0dzkjbVyJJaGGg1"</a:t>
            </a:r>
            <a:b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client_secret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"bxP7XUH_Sh"</a:t>
            </a:r>
            <a:b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encText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urllib.parse.quote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en-US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사랑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"https://openapi.naver.com/v1/search/book.xml?</a:t>
            </a:r>
            <a:r>
              <a:rPr kumimoji="0" lang="en-US" altLang="ko-KR" sz="16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display=10&amp;start=1&amp;</a:t>
            </a:r>
            <a:r>
              <a:rPr kumimoji="0" lang="ko-KR" altLang="ko-KR" sz="16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query</a:t>
            </a:r>
            <a:r>
              <a:rPr kumimoji="0" lang="ko-KR" altLang="ko-KR" sz="16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=" </a:t>
            </a:r>
            <a:r>
              <a:rPr kumimoji="0" lang="ko-KR" altLang="ko-KR" sz="1600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1600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encText</a:t>
            </a:r>
            <a:r>
              <a:rPr kumimoji="0" lang="ko-KR" altLang="ko-KR" sz="1600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# </a:t>
            </a:r>
            <a:r>
              <a:rPr kumimoji="0" lang="ko-KR" altLang="ko-KR" sz="1600" i="1" dirty="0" err="1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xml</a:t>
            </a:r>
            <a:r>
              <a:rPr kumimoji="0" lang="ko-KR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결과</a:t>
            </a:r>
            <a:br>
              <a:rPr kumimoji="0" lang="ko-KR" altLang="ko-KR" sz="1600" i="1" dirty="0">
                <a:solidFill>
                  <a:srgbClr val="8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urllib.request.Request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request.add_header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X-Naver-Client-Id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client_id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request.add_header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X-Naver-Client-Secret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client_secret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urllib.request.urlopen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rescode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response.getcode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rescode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==</a:t>
            </a:r>
            <a:r>
              <a:rPr kumimoji="0" lang="ko-KR" altLang="ko-KR" sz="1600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200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):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response_body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response.read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response_body.decode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'utf-8'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else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Error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Code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:" 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+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rescode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21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/>
              <a:t>책 </a:t>
            </a:r>
            <a:r>
              <a:rPr lang="en-US" altLang="ko-KR" sz="2000" dirty="0" err="1"/>
              <a:t>isbn</a:t>
            </a:r>
            <a:r>
              <a:rPr lang="en-US" altLang="ko-KR" sz="2000" dirty="0"/>
              <a:t> </a:t>
            </a:r>
            <a:r>
              <a:rPr lang="ko-KR" altLang="en-US" sz="2000" dirty="0"/>
              <a:t>검색</a:t>
            </a:r>
            <a:endParaRPr lang="en-US" altLang="ko-KR" sz="12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24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66701" y="1238359"/>
            <a:ext cx="8869752" cy="4555093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vl="0" latinLnBrk="0">
              <a:spcBef>
                <a:spcPct val="0"/>
              </a:spcBef>
              <a:buNone/>
            </a:pP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kumimoji="0"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http.client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server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openapi.naver.com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b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client_id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"J0xlzLY_mwqXVGY7OBho"</a:t>
            </a:r>
            <a:b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client_secret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"8NphEmVq6H"</a:t>
            </a:r>
            <a:b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isbn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'0596513984</a:t>
            </a:r>
            <a:r>
              <a:rPr kumimoji="0" lang="ko-KR" altLang="en-US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’</a:t>
            </a:r>
            <a:endParaRPr kumimoji="0" lang="en-US" altLang="ko-KR" sz="1600" b="1" dirty="0">
              <a:solidFill>
                <a:srgbClr val="00808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0" latinLnBrk="0">
              <a:spcBef>
                <a:spcPct val="0"/>
              </a:spcBef>
              <a:buNone/>
            </a:pPr>
            <a:b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conn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http.client.HTTPSConnection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server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conn.request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"GET"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16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"/v1/</a:t>
            </a:r>
            <a:r>
              <a:rPr kumimoji="0" lang="ko-KR" altLang="ko-KR" sz="16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search</a:t>
            </a:r>
            <a:r>
              <a:rPr kumimoji="0" lang="ko-KR" altLang="ko-KR" sz="16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kumimoji="0" lang="ko-KR" altLang="ko-KR" sz="16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book_adv.xml?d_isbn</a:t>
            </a:r>
            <a:r>
              <a:rPr kumimoji="0" lang="ko-KR" altLang="ko-KR" sz="16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="</a:t>
            </a:r>
            <a:r>
              <a:rPr kumimoji="0" lang="ko-KR" altLang="ko-KR" sz="1600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+</a:t>
            </a:r>
            <a:r>
              <a:rPr kumimoji="0" lang="ko-KR" altLang="ko-KR" sz="1600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isbn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None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{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X-Naver-Client-Id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client_id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X-Naver-Client-Secret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r>
              <a:rPr kumimoji="0" lang="en-US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client_secret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kumimoji="0" lang="en-US" altLang="ko-KR" sz="1600" dirty="0">
              <a:solidFill>
                <a:srgbClr val="00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0" latinLnBrk="0">
              <a:spcBef>
                <a:spcPct val="0"/>
              </a:spcBef>
              <a:buNone/>
            </a:pP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conn.getresponse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req.status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1600" b="1" dirty="0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req.status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 == </a:t>
            </a:r>
            <a:r>
              <a:rPr kumimoji="0" lang="ko-KR" altLang="ko-KR" sz="1600" dirty="0">
                <a:solidFill>
                  <a:srgbClr val="0000FF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200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response_body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req.read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dirty="0" err="1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response_body.decode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'utf-8'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else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dirty="0" err="1">
                <a:solidFill>
                  <a:srgbClr val="000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OpenAPI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has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been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failed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!!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please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dirty="0" err="1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retry</a:t>
            </a:r>
            <a:r>
              <a:rPr kumimoji="0" lang="ko-KR" altLang="ko-KR" sz="1600" b="1" dirty="0">
                <a:solidFill>
                  <a:srgbClr val="00808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kumimoji="0" lang="ko-KR" altLang="ko-KR" sz="1800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ACA923-2811-410A-A2C3-73B09F17D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774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accent2"/>
                </a:solidFill>
              </a:rPr>
              <a:t>기능 추가 </a:t>
            </a:r>
            <a:r>
              <a:rPr lang="en-US" altLang="ko-KR" sz="2000" dirty="0"/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입력하면 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/>
              <a:t>네이버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출력 결과 </a:t>
            </a:r>
            <a:r>
              <a:rPr lang="en-US" altLang="ko-KR" sz="2000" dirty="0"/>
              <a:t>XML </a:t>
            </a:r>
            <a:r>
              <a:rPr lang="ko-KR" altLang="en-US" sz="2000" dirty="0"/>
              <a:t>문서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출력결과</a:t>
            </a:r>
            <a:r>
              <a:rPr lang="ko-KR" altLang="en-US" sz="2000" dirty="0"/>
              <a:t> 필드 </a:t>
            </a:r>
            <a:r>
              <a:rPr lang="en-US" altLang="ko-KR" sz="2000" dirty="0"/>
              <a:t>(response filed)</a:t>
            </a:r>
            <a:endParaRPr lang="en-US" altLang="ko-KR" sz="12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25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45252" y="1894046"/>
          <a:ext cx="776570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33">
                  <a:extLst>
                    <a:ext uri="{9D8B030D-6E8A-4147-A177-3AD203B41FA5}">
                      <a16:colId xmlns:a16="http://schemas.microsoft.com/office/drawing/2014/main" val="3346174000"/>
                    </a:ext>
                  </a:extLst>
                </a:gridCol>
                <a:gridCol w="989762">
                  <a:extLst>
                    <a:ext uri="{9D8B030D-6E8A-4147-A177-3AD203B41FA5}">
                      <a16:colId xmlns:a16="http://schemas.microsoft.com/office/drawing/2014/main" val="2274774062"/>
                    </a:ext>
                  </a:extLst>
                </a:gridCol>
                <a:gridCol w="5446206">
                  <a:extLst>
                    <a:ext uri="{9D8B030D-6E8A-4147-A177-3AD203B41FA5}">
                      <a16:colId xmlns:a16="http://schemas.microsoft.com/office/drawing/2014/main" val="75129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21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/>
                        <a:t>RSS </a:t>
                      </a:r>
                      <a:r>
                        <a:rPr lang="ko-KR" altLang="en-US" baseline="0" dirty="0"/>
                        <a:t>리더기 이용하도록 만든 </a:t>
                      </a:r>
                      <a:r>
                        <a:rPr lang="en-US" altLang="ko-KR" dirty="0"/>
                        <a:t>RSS </a:t>
                      </a:r>
                      <a:r>
                        <a:rPr lang="ko-KR" altLang="en-US" dirty="0"/>
                        <a:t>포맷 컨테이너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1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channel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 결과를 포함하는 컨테이너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title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검색결과 문제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 err="1">
                          <a:solidFill>
                            <a:schemeClr val="accent2"/>
                          </a:solidFill>
                        </a:rPr>
                        <a:t>검색어</a:t>
                      </a:r>
                      <a:r>
                        <a:rPr lang="ko-KR" altLang="en-US" b="1" dirty="0">
                          <a:solidFill>
                            <a:schemeClr val="accent2"/>
                          </a:solidFill>
                        </a:rPr>
                        <a:t> 일치하면 </a:t>
                      </a:r>
                      <a:r>
                        <a:rPr lang="en-US" altLang="ko-KR" b="1" dirty="0">
                          <a:solidFill>
                            <a:schemeClr val="accent2"/>
                          </a:solidFill>
                        </a:rPr>
                        <a:t>&lt;b&gt; </a:t>
                      </a:r>
                      <a:r>
                        <a:rPr lang="ko-KR" altLang="en-US" b="1" dirty="0">
                          <a:solidFill>
                            <a:schemeClr val="accent2"/>
                          </a:solidFill>
                        </a:rPr>
                        <a:t>태그로 감싸져 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6274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88312" y="3929568"/>
            <a:ext cx="7757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[</a:t>
            </a:r>
            <a:r>
              <a:rPr lang="ko-KR" altLang="en-US" sz="1600" b="1" dirty="0" err="1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두산백과</a:t>
            </a:r>
            <a:r>
              <a:rPr lang="en-US" altLang="ko-KR" sz="1600" b="1" dirty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2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RSS</a:t>
            </a:r>
            <a:r>
              <a:rPr lang="ko-KR" altLang="en-US" sz="16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2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[rich site summary/really simple syndication/RDF site summary] </a:t>
            </a:r>
            <a:r>
              <a:rPr lang="ko-KR" altLang="en-US" sz="1600" dirty="0"/>
              <a:t>업데이트가 빈번한 웹사이트의 정보를 사용자에게 보다 쉽게 제공하기 위하여 만들어진 </a:t>
            </a:r>
            <a:r>
              <a:rPr lang="en-US" altLang="ko-KR" sz="1600" dirty="0"/>
              <a:t>XML </a:t>
            </a:r>
            <a:r>
              <a:rPr lang="ko-KR" altLang="en-US" sz="1600" dirty="0"/>
              <a:t>기반의 콘텐츠 배급 포맷 </a:t>
            </a:r>
            <a:endParaRPr lang="en-US" altLang="ko-KR" sz="1600" dirty="0">
              <a:solidFill>
                <a:srgbClr val="000000"/>
              </a:solidFill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621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userURIBuilder</a:t>
            </a:r>
            <a:r>
              <a:rPr lang="en-US" altLang="ko-KR" sz="2000" b="1" dirty="0">
                <a:solidFill>
                  <a:schemeClr val="accent2"/>
                </a:solidFill>
              </a:rPr>
              <a:t>(</a:t>
            </a:r>
            <a:r>
              <a:rPr lang="en-US" altLang="ko-KR" sz="2000" b="1" dirty="0" err="1">
                <a:solidFill>
                  <a:schemeClr val="accent2"/>
                </a:solidFill>
              </a:rPr>
              <a:t>uri</a:t>
            </a:r>
            <a:r>
              <a:rPr lang="en-US" altLang="ko-KR" sz="2000" b="1" dirty="0">
                <a:solidFill>
                  <a:schemeClr val="accent2"/>
                </a:solidFill>
              </a:rPr>
              <a:t>,**user) </a:t>
            </a:r>
            <a:r>
              <a:rPr lang="ko-KR" altLang="en-US" sz="2000" b="1" dirty="0">
                <a:solidFill>
                  <a:schemeClr val="accent2"/>
                </a:solidFill>
              </a:rPr>
              <a:t>함수 </a:t>
            </a:r>
            <a:r>
              <a:rPr lang="en-US" altLang="ko-KR" sz="2000" dirty="0"/>
              <a:t>: URL </a:t>
            </a:r>
            <a:r>
              <a:rPr lang="ko-KR" altLang="en-US" sz="2000" dirty="0"/>
              <a:t>만들기</a:t>
            </a:r>
            <a:r>
              <a:rPr lang="en-US" altLang="ko-KR" sz="2000" dirty="0"/>
              <a:t>(17</a:t>
            </a:r>
            <a:r>
              <a:rPr lang="ko-KR" altLang="en-US" sz="2000" dirty="0"/>
              <a:t>장 </a:t>
            </a:r>
            <a:r>
              <a:rPr lang="en-US" altLang="ko-KR" sz="2000" dirty="0"/>
              <a:t>internetbook.py </a:t>
            </a:r>
            <a:r>
              <a:rPr lang="ko-KR" altLang="en-US" sz="2000" dirty="0"/>
              <a:t>파일</a:t>
            </a:r>
            <a:r>
              <a:rPr lang="en-US" altLang="ko-KR" sz="2000" dirty="0"/>
              <a:t>)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connectOpenAPIServer</a:t>
            </a:r>
            <a:r>
              <a:rPr lang="en-US" altLang="ko-KR" sz="2000" b="1" dirty="0">
                <a:solidFill>
                  <a:schemeClr val="accent2"/>
                </a:solidFill>
              </a:rPr>
              <a:t>() </a:t>
            </a:r>
            <a:r>
              <a:rPr lang="ko-KR" altLang="en-US" sz="2000" b="1" dirty="0">
                <a:solidFill>
                  <a:schemeClr val="accent2"/>
                </a:solidFill>
              </a:rPr>
              <a:t>함수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HTTPSConnection</a:t>
            </a:r>
            <a:r>
              <a:rPr lang="en-US" altLang="ko-KR" sz="2000" dirty="0"/>
              <a:t> </a:t>
            </a:r>
            <a:r>
              <a:rPr lang="ko-KR" altLang="en-US" sz="2000" dirty="0"/>
              <a:t>서버 연결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26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83075" y="1862356"/>
            <a:ext cx="8196323" cy="4278094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conn = None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client_id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"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J0xlzLY_mwqXVGY7OBho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"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client_secret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"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8NphEmVq6H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"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네이버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접속 정보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information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server = "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openapi.naver.com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"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def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uri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, **user):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길이가 정해지지 않은 사전형 함수인자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+ "?"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for key in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user.keys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():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+= key + "=" + user[key] + "&amp;"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return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str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def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connectOpenAPIServer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():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global conn, server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conn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HTTPSConnection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(server)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conn.set_debuglevel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BA199F-017A-451C-A5B1-E8355FDB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B07E729-EBD8-4890-BDD6-D6D629941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516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getBookDataFromISBN</a:t>
            </a:r>
            <a:r>
              <a:rPr lang="en-US" altLang="ko-KR" sz="2000" b="1" dirty="0">
                <a:solidFill>
                  <a:schemeClr val="accent2"/>
                </a:solidFill>
              </a:rPr>
              <a:t>(</a:t>
            </a:r>
            <a:r>
              <a:rPr lang="en-US" altLang="ko-KR" sz="2000" b="1" dirty="0" err="1">
                <a:solidFill>
                  <a:schemeClr val="accent2"/>
                </a:solidFill>
              </a:rPr>
              <a:t>isbn</a:t>
            </a:r>
            <a:r>
              <a:rPr lang="en-US" altLang="ko-KR" sz="2000" b="1" dirty="0">
                <a:solidFill>
                  <a:schemeClr val="accent2"/>
                </a:solidFill>
              </a:rPr>
              <a:t>) </a:t>
            </a:r>
            <a:r>
              <a:rPr lang="ko-KR" altLang="en-US" sz="2000" b="1" dirty="0">
                <a:solidFill>
                  <a:schemeClr val="accent2"/>
                </a:solidFill>
              </a:rPr>
              <a:t>함수 </a:t>
            </a:r>
            <a:r>
              <a:rPr lang="en-US" altLang="ko-KR" sz="2000" dirty="0"/>
              <a:t>: </a:t>
            </a:r>
            <a:r>
              <a:rPr lang="ko-KR" altLang="en-US" sz="2000" dirty="0"/>
              <a:t>서버에</a:t>
            </a:r>
            <a:r>
              <a:rPr lang="en-US" altLang="ko-KR" sz="2000" dirty="0"/>
              <a:t> </a:t>
            </a:r>
            <a:r>
              <a:rPr lang="ko-KR" altLang="en-US" sz="2000" dirty="0"/>
              <a:t>필요한 정보를 </a:t>
            </a:r>
            <a:r>
              <a:rPr lang="en-US" altLang="ko-KR" sz="2000" dirty="0"/>
              <a:t>URL</a:t>
            </a:r>
            <a:r>
              <a:rPr lang="ko-KR" altLang="en-US" sz="2000" dirty="0"/>
              <a:t>로 요청하고 </a:t>
            </a:r>
            <a:r>
              <a:rPr lang="en-US" altLang="ko-KR" sz="2000" dirty="0"/>
              <a:t>XML </a:t>
            </a:r>
            <a:r>
              <a:rPr lang="ko-KR" altLang="en-US" sz="2000" dirty="0"/>
              <a:t>문서로 </a:t>
            </a:r>
            <a:r>
              <a:rPr lang="ko-KR" altLang="en-US" sz="2000" dirty="0" err="1"/>
              <a:t>응답받는</a:t>
            </a:r>
            <a:r>
              <a:rPr lang="ko-KR" altLang="en-US" sz="2000" dirty="0"/>
              <a:t> 구조 </a:t>
            </a:r>
            <a:r>
              <a:rPr lang="en-US" altLang="ko-KR" sz="2000" dirty="0"/>
              <a:t>(17</a:t>
            </a:r>
            <a:r>
              <a:rPr lang="ko-KR" altLang="en-US" sz="2000" dirty="0"/>
              <a:t>장 </a:t>
            </a:r>
            <a:r>
              <a:rPr lang="en-US" altLang="ko-KR" sz="2000" dirty="0"/>
              <a:t>internetbook.py </a:t>
            </a:r>
            <a:r>
              <a:rPr lang="ko-KR" altLang="en-US" sz="2000" dirty="0"/>
              <a:t>파일</a:t>
            </a:r>
            <a:r>
              <a:rPr lang="en-US" altLang="ko-KR" sz="2000" dirty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27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1500" y="1617663"/>
            <a:ext cx="8196323" cy="4278094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getBookDataFromISBN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global server, conn,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client_ID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client_secret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if conn == None :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</a:t>
            </a:r>
            <a:r>
              <a:rPr kumimoji="0" lang="en-US" altLang="ko-KR" sz="1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connectOpenAPIServer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()</a:t>
            </a:r>
            <a:r>
              <a:rPr kumimoji="0" lang="en-US" altLang="ko-KR" sz="1600" dirty="0"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접속</a:t>
            </a:r>
            <a:endParaRPr kumimoji="0" lang="en-US" altLang="ko-KR" sz="1600" b="1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    #</a:t>
            </a:r>
            <a:r>
              <a:rPr kumimoji="0" lang="ko-KR" altLang="en-US" sz="16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네어버</a:t>
            </a:r>
            <a:r>
              <a:rPr kumimoji="0" lang="ko-KR" altLang="en-US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ISBN</a:t>
            </a:r>
            <a:r>
              <a:rPr kumimoji="0" lang="ko-KR" altLang="en-US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정보 가져올 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URL </a:t>
            </a:r>
            <a:r>
              <a:rPr kumimoji="0" lang="ko-KR" altLang="en-US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생성</a:t>
            </a: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("/v1/search/book_adv.xml", display="1", start="1",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d_isbn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  <a:b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conn.request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("GET",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uri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, None, {"X-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Naver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-Client-Id":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client_id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, "X-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Naver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-Client-   Secret":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client_secret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})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#GET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요청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br>
              <a:rPr kumimoji="0" lang="en-US" altLang="ko-KR" sz="1600" dirty="0">
                <a:latin typeface="+mj-lt"/>
                <a:cs typeface="Courier New" panose="02070309020205020404" pitchFamily="49" charset="0"/>
              </a:rPr>
            </a:b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conn.getresponse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print 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req.status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if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int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req.status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 == 200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print("Book data downloading complete!")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return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extractBookData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req.read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요청이 성공이면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book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정보 추출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else: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print ("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request has been failed!! please retry")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return None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BA199F-017A-451C-A5B1-E8355FDB9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568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extractBookData</a:t>
            </a:r>
            <a:r>
              <a:rPr lang="en-US" altLang="ko-KR" sz="2000" b="1" dirty="0">
                <a:solidFill>
                  <a:schemeClr val="accent2"/>
                </a:solidFill>
              </a:rPr>
              <a:t>(</a:t>
            </a:r>
            <a:r>
              <a:rPr lang="en-US" altLang="ko-KR" sz="2000" b="1" dirty="0" err="1">
                <a:solidFill>
                  <a:schemeClr val="accent2"/>
                </a:solidFill>
              </a:rPr>
              <a:t>strXml</a:t>
            </a:r>
            <a:r>
              <a:rPr lang="en-US" altLang="ko-KR" sz="2000" b="1" dirty="0">
                <a:solidFill>
                  <a:schemeClr val="accent2"/>
                </a:solidFill>
              </a:rPr>
              <a:t>) </a:t>
            </a:r>
            <a:r>
              <a:rPr lang="ko-KR" altLang="en-US" sz="2000" b="1" dirty="0">
                <a:solidFill>
                  <a:schemeClr val="accent2"/>
                </a:solidFill>
              </a:rPr>
              <a:t>함수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OpenAPI</a:t>
            </a:r>
            <a:r>
              <a:rPr lang="ko-KR" altLang="en-US" sz="2000" dirty="0"/>
              <a:t>를 통해 가져온 </a:t>
            </a:r>
            <a:r>
              <a:rPr lang="en-US" altLang="ko-KR" sz="2000" dirty="0"/>
              <a:t>XML </a:t>
            </a:r>
            <a:r>
              <a:rPr lang="ko-KR" altLang="en-US" sz="2000" dirty="0"/>
              <a:t>문서에서 </a:t>
            </a:r>
            <a:r>
              <a:rPr lang="en-US" altLang="ko-KR" sz="2000" dirty="0" err="1"/>
              <a:t>isbn</a:t>
            </a:r>
            <a:r>
              <a:rPr lang="ko-KR" altLang="en-US" sz="2000" dirty="0"/>
              <a:t>과 </a:t>
            </a:r>
            <a:r>
              <a:rPr lang="en-US" altLang="ko-KR" sz="2000" dirty="0"/>
              <a:t>title</a:t>
            </a:r>
            <a:r>
              <a:rPr lang="ko-KR" altLang="en-US" sz="2000" dirty="0"/>
              <a:t>을 추출 </a:t>
            </a:r>
            <a:r>
              <a:rPr lang="en-US" altLang="ko-KR" sz="2000" dirty="0"/>
              <a:t>(17</a:t>
            </a:r>
            <a:r>
              <a:rPr lang="ko-KR" altLang="en-US" sz="2000" dirty="0"/>
              <a:t>장 </a:t>
            </a:r>
            <a:r>
              <a:rPr lang="en-US" altLang="ko-KR" sz="2000" dirty="0"/>
              <a:t>internetbook.py </a:t>
            </a:r>
            <a:r>
              <a:rPr lang="ko-KR" altLang="en-US" sz="2000" dirty="0"/>
              <a:t>파일</a:t>
            </a:r>
            <a:r>
              <a:rPr lang="en-US" altLang="ko-KR" sz="2000" dirty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AddBook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ko-KR" altLang="en-US" sz="2000" b="1" dirty="0">
                <a:solidFill>
                  <a:schemeClr val="accent2"/>
                </a:solidFill>
              </a:rPr>
              <a:t>함수 </a:t>
            </a:r>
            <a:r>
              <a:rPr lang="en-US" altLang="ko-KR" sz="2000" dirty="0"/>
              <a:t>: </a:t>
            </a:r>
            <a:r>
              <a:rPr lang="ko-KR" altLang="en-US" sz="2000" dirty="0"/>
              <a:t>알맞게 변형시켜 </a:t>
            </a:r>
            <a:r>
              <a:rPr lang="ko-KR" altLang="en-US" sz="2000" dirty="0" err="1"/>
              <a:t>도서관리</a:t>
            </a:r>
            <a:r>
              <a:rPr lang="ko-KR" altLang="en-US" sz="2000" dirty="0"/>
              <a:t> 프로그램의 </a:t>
            </a:r>
            <a:r>
              <a:rPr lang="en-US" altLang="ko-KR" sz="2000" dirty="0"/>
              <a:t>DOM</a:t>
            </a:r>
            <a:r>
              <a:rPr lang="ko-KR" altLang="en-US" sz="2000" dirty="0"/>
              <a:t>에 추가</a:t>
            </a:r>
            <a:r>
              <a:rPr lang="en-US" altLang="ko-KR" sz="2000" dirty="0"/>
              <a:t> (17</a:t>
            </a:r>
            <a:r>
              <a:rPr lang="ko-KR" altLang="en-US" sz="2000" dirty="0"/>
              <a:t>장 </a:t>
            </a:r>
            <a:r>
              <a:rPr lang="en-US" altLang="ko-KR" sz="2000" dirty="0"/>
              <a:t>xmlbook.py </a:t>
            </a:r>
            <a:r>
              <a:rPr lang="ko-KR" altLang="en-US" sz="2000" dirty="0"/>
              <a:t>파일</a:t>
            </a:r>
            <a:r>
              <a:rPr lang="en-US" altLang="ko-KR" sz="2000" dirty="0"/>
              <a:t>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28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5035" y="2464160"/>
            <a:ext cx="7725639" cy="3293209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extractBookData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strXml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):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strXml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은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검색 결과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XML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문자열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from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xml.etree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ElementTree</a:t>
            </a: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tree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ElementTree.fromstring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strXml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print (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strXml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   # Book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엘리먼트를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가져옵니다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tree.getiterator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("item") 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item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엘리먼트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리스트 추출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print(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for item in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item.find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(＂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＂)   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검색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strTitle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item.find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(＂title＂)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#title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검색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    print (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strTitle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    if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len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strTitle.text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) &gt; 0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       return 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{"ISBN":isbn.text,"title":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strTitle.text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}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사전형식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반환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218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>
                <a:solidFill>
                  <a:schemeClr val="accent2"/>
                </a:solidFill>
              </a:rPr>
              <a:t> 검색 </a:t>
            </a:r>
            <a:r>
              <a:rPr lang="en-US" altLang="ko-KR" sz="2000" b="1" dirty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입력 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FF0000"/>
                </a:solidFill>
              </a:rPr>
              <a:t>네이버 </a:t>
            </a: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키를 사용하여 실제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결과 생성됨 </a:t>
            </a:r>
            <a:r>
              <a:rPr lang="en-US" altLang="ko-KR" sz="1600" b="1" dirty="0">
                <a:solidFill>
                  <a:srgbClr val="FF0000"/>
                </a:solidFill>
              </a:rPr>
              <a:t>(17</a:t>
            </a:r>
            <a:r>
              <a:rPr lang="ko-KR" altLang="en-US" sz="1600" b="1" dirty="0">
                <a:solidFill>
                  <a:srgbClr val="FF0000"/>
                </a:solidFill>
              </a:rPr>
              <a:t>장 </a:t>
            </a:r>
            <a:r>
              <a:rPr lang="en-US" altLang="ko-KR" sz="1600" b="1" dirty="0">
                <a:solidFill>
                  <a:srgbClr val="FF0000"/>
                </a:solidFill>
              </a:rPr>
              <a:t>launcher.py </a:t>
            </a:r>
            <a:r>
              <a:rPr lang="ko-KR" altLang="en-US" sz="1600" b="1" dirty="0">
                <a:solidFill>
                  <a:srgbClr val="FF0000"/>
                </a:solidFill>
              </a:rPr>
              <a:t>파일 실행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29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4429" y="1754300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select menu :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input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to get :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0596513984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200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Book data downloading complete!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b'&lt;?xml version="1.0" encoding="UTF-8"?&gt;\n&lt;channel&gt;\n&lt;title&gt;Search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77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파이썬이</a:t>
            </a:r>
            <a:r>
              <a:rPr lang="ko-KR" altLang="en-US" dirty="0"/>
              <a:t> 지원하는 네트워크</a:t>
            </a:r>
            <a:r>
              <a:rPr lang="en-US" altLang="ko-KR" dirty="0"/>
              <a:t>, </a:t>
            </a:r>
            <a:r>
              <a:rPr lang="ko-KR" altLang="en-US" dirty="0"/>
              <a:t>인터넷 모듈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socket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로우 레벨 네트워킹 인터페이스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accent2"/>
                </a:solidFill>
              </a:rPr>
              <a:t>예제 </a:t>
            </a:r>
            <a:r>
              <a:rPr lang="en-US" altLang="ko-KR" sz="1600" b="1" dirty="0">
                <a:solidFill>
                  <a:schemeClr val="accent2"/>
                </a:solidFill>
              </a:rPr>
              <a:t>socket_server.py </a:t>
            </a:r>
            <a:r>
              <a:rPr lang="ko-KR" altLang="en-US" sz="1600" dirty="0"/>
              <a:t>소켓을 이용한 서버</a:t>
            </a:r>
            <a:endParaRPr lang="en-US" altLang="ko-KR" sz="16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83823" y="1806575"/>
            <a:ext cx="7538254" cy="3539430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import socket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HOST = ''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호스트를 지정하지 않으면 가능한 모든 인터페이스 의미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PORT = 50007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포트 지정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s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socket.socket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socket.AF_INET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socket.SOCK_STREAM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소켓 생성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s.bind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((HOST, PORT))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s.listen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(1)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접속이 있을 때까지 기다림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conn,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addr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s.accept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접속을 승인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print('Connected by',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addr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while True: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data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conn.recv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(1024)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if not data: break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conn.send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(data)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받은 데이터를 그대로 클라이언트에 전송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conn.close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42559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Naver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>
                <a:solidFill>
                  <a:schemeClr val="accent2"/>
                </a:solidFill>
              </a:rPr>
              <a:t> 검색 </a:t>
            </a:r>
            <a:r>
              <a:rPr lang="en-US" altLang="ko-KR" sz="2000" b="1" dirty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입력 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FF0000"/>
                </a:solidFill>
              </a:rPr>
              <a:t>네이버 </a:t>
            </a: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키를 사용하여 실제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결과 생성됨 </a:t>
            </a:r>
            <a:r>
              <a:rPr lang="en-US" altLang="ko-KR" sz="1600" b="1" dirty="0">
                <a:solidFill>
                  <a:srgbClr val="FF0000"/>
                </a:solidFill>
              </a:rPr>
              <a:t>(17</a:t>
            </a:r>
            <a:r>
              <a:rPr lang="ko-KR" altLang="en-US" sz="1600" b="1" dirty="0">
                <a:solidFill>
                  <a:srgbClr val="FF0000"/>
                </a:solidFill>
              </a:rPr>
              <a:t>장 </a:t>
            </a:r>
            <a:r>
              <a:rPr lang="en-US" altLang="ko-KR" sz="1600" b="1" dirty="0">
                <a:solidFill>
                  <a:srgbClr val="FF0000"/>
                </a:solidFill>
              </a:rPr>
              <a:t>launcher.py </a:t>
            </a:r>
            <a:r>
              <a:rPr lang="ko-KR" altLang="en-US" sz="1600" b="1" dirty="0">
                <a:solidFill>
                  <a:srgbClr val="FF0000"/>
                </a:solidFill>
              </a:rPr>
              <a:t>파일 실행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30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4429" y="1749368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select menu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Very Hungry Caterpillar Pop-Up Book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Shack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You Can Negotiate Anything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Learning Python (3/E)</a:t>
            </a:r>
          </a:p>
        </p:txBody>
      </p:sp>
    </p:spTree>
    <p:extLst>
      <p:ext uri="{BB962C8B-B14F-4D97-AF65-F5344CB8AC3E}">
        <p14:creationId xmlns:p14="http://schemas.microsoft.com/office/powerpoint/2010/main" val="119784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(https://developers.daum.net)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다음 </a:t>
            </a:r>
            <a:r>
              <a:rPr lang="en-US" altLang="ko-KR" sz="1600" dirty="0" err="1"/>
              <a:t>OpenAPI</a:t>
            </a:r>
            <a:r>
              <a:rPr lang="en-US" altLang="ko-KR" sz="1600" dirty="0"/>
              <a:t> </a:t>
            </a:r>
            <a:r>
              <a:rPr lang="ko-KR" altLang="en-US" sz="1600" dirty="0"/>
              <a:t>중에서 책 검색 서비스 활용 </a:t>
            </a:r>
            <a:r>
              <a:rPr lang="en-US" altLang="ko-KR" sz="1600" dirty="0"/>
              <a:t>(</a:t>
            </a:r>
            <a:r>
              <a:rPr lang="ko-KR" altLang="en-US" sz="1600" dirty="0"/>
              <a:t>책 정보를 가져와서 </a:t>
            </a:r>
            <a:r>
              <a:rPr lang="en-US" altLang="ko-KR" sz="1600" dirty="0"/>
              <a:t>XML DOM</a:t>
            </a:r>
            <a:r>
              <a:rPr lang="ko-KR" altLang="en-US" sz="1600" dirty="0"/>
              <a:t>에 추가</a:t>
            </a:r>
            <a:r>
              <a:rPr lang="en-US" altLang="ko-KR" sz="1600" dirty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키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FF0000"/>
                </a:solidFill>
              </a:rPr>
              <a:t>c65f7d130ef99a3dd1826fde11f9b0b3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웹브라우저에</a:t>
            </a:r>
            <a:r>
              <a:rPr lang="ko-KR" altLang="en-US" sz="1600" dirty="0"/>
              <a:t> 아래처럼 입력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웹브라우저를</a:t>
            </a:r>
            <a:r>
              <a:rPr lang="ko-KR" altLang="en-US" sz="1600" dirty="0"/>
              <a:t> 통한 </a:t>
            </a:r>
            <a:r>
              <a:rPr lang="en-US" altLang="ko-KR" sz="1600" dirty="0" err="1"/>
              <a:t>OpenAPI</a:t>
            </a:r>
            <a:r>
              <a:rPr lang="en-US" altLang="ko-KR" sz="1600" dirty="0"/>
              <a:t>  </a:t>
            </a:r>
            <a:r>
              <a:rPr lang="ko-KR" altLang="en-US" sz="1600" dirty="0"/>
              <a:t>사용 결과는 </a:t>
            </a:r>
            <a:r>
              <a:rPr lang="en-US" altLang="ko-KR" sz="1600" dirty="0"/>
              <a:t>XML </a:t>
            </a:r>
            <a:r>
              <a:rPr lang="ko-KR" altLang="en-US" sz="1600" dirty="0"/>
              <a:t>문서가 아니라 </a:t>
            </a:r>
            <a:r>
              <a:rPr lang="en-US" altLang="ko-KR" sz="1600" dirty="0"/>
              <a:t>HTML </a:t>
            </a:r>
            <a:r>
              <a:rPr lang="ko-KR" altLang="en-US" sz="1600" dirty="0"/>
              <a:t>형식으로 출력됨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위 </a:t>
            </a:r>
            <a:r>
              <a:rPr lang="en-US" altLang="ko-KR" sz="1600" dirty="0"/>
              <a:t>URL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파이썬에서</a:t>
            </a:r>
            <a:r>
              <a:rPr lang="ko-KR" altLang="en-US" sz="1600" dirty="0"/>
              <a:t> 실행하면 정상적인 </a:t>
            </a:r>
            <a:r>
              <a:rPr lang="en-US" altLang="ko-KR" sz="1600" dirty="0"/>
              <a:t>XML </a:t>
            </a:r>
            <a:r>
              <a:rPr lang="ko-KR" altLang="en-US" sz="1600" dirty="0"/>
              <a:t>문서가 출력됨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파이썬에서</a:t>
            </a:r>
            <a:r>
              <a:rPr lang="ko-KR" altLang="en-US" sz="1600" dirty="0"/>
              <a:t> </a:t>
            </a:r>
            <a:r>
              <a:rPr lang="en-US" altLang="ko-KR" sz="1600" dirty="0" err="1"/>
              <a:t>OpenAPI</a:t>
            </a:r>
            <a:r>
              <a:rPr lang="en-US" altLang="ko-KR" sz="1600" dirty="0"/>
              <a:t> </a:t>
            </a:r>
            <a:r>
              <a:rPr lang="ko-KR" altLang="en-US" sz="1600" dirty="0"/>
              <a:t>이용방법</a:t>
            </a:r>
            <a:r>
              <a:rPr lang="en-US" altLang="ko-KR" sz="1600" dirty="0"/>
              <a:t> (</a:t>
            </a:r>
            <a:r>
              <a:rPr lang="en-US" altLang="ko-KR" sz="1600" b="1" dirty="0" err="1">
                <a:solidFill>
                  <a:schemeClr val="accent2"/>
                </a:solidFill>
              </a:rPr>
              <a:t>http.client</a:t>
            </a:r>
            <a:r>
              <a:rPr lang="en-US" altLang="ko-KR" sz="1600" b="1" dirty="0">
                <a:solidFill>
                  <a:schemeClr val="accent2"/>
                </a:solidFill>
              </a:rPr>
              <a:t>,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http.server</a:t>
            </a:r>
            <a:r>
              <a:rPr lang="en-US" altLang="ko-KR" sz="1600" b="1" dirty="0">
                <a:solidFill>
                  <a:schemeClr val="accent2"/>
                </a:solidFill>
              </a:rPr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개 모듈 필요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31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066116" y="2076726"/>
            <a:ext cx="7430613" cy="338554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https://apis.daum.net/search/book?apikey=&lt;</a:t>
            </a:r>
            <a:r>
              <a:rPr kumimoji="0" lang="ko-KR" altLang="en-US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등록키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&gt;&amp;q=</a:t>
            </a:r>
            <a:r>
              <a:rPr kumimoji="0" lang="en-US" altLang="ko-KR" sz="16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love&amp;output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=xml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066116" y="2535789"/>
            <a:ext cx="7430613" cy="584775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https://apis.daum.net/search/book?apikey=</a:t>
            </a:r>
            <a:r>
              <a:rPr lang="en-US" altLang="ko-KR" sz="1600" b="1" dirty="0">
                <a:solidFill>
                  <a:srgbClr val="FF0000"/>
                </a:solidFill>
              </a:rPr>
              <a:t>c65f7d130ef99a3dd1826fde11f9b0b3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&amp;q=love&amp;output=xml</a:t>
            </a:r>
          </a:p>
        </p:txBody>
      </p:sp>
    </p:spTree>
    <p:extLst>
      <p:ext uri="{BB962C8B-B14F-4D97-AF65-F5344CB8AC3E}">
        <p14:creationId xmlns:p14="http://schemas.microsoft.com/office/powerpoint/2010/main" val="1954693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다음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</a:rPr>
              <a:t>개발자센터</a:t>
            </a:r>
            <a:r>
              <a:rPr lang="ko-KR" altLang="en-US" sz="1600" b="1" dirty="0">
                <a:solidFill>
                  <a:srgbClr val="FF0000"/>
                </a:solidFill>
              </a:rPr>
              <a:t> 로그인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32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460" y="1501493"/>
            <a:ext cx="6249486" cy="4694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7649629" y="540829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47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서비스 둘러보기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33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79" y="1488167"/>
            <a:ext cx="6098018" cy="4618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3212110" y="646175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88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 </a:t>
            </a:r>
            <a:r>
              <a:rPr lang="ko-KR" altLang="en-US" sz="1600" b="1" dirty="0">
                <a:solidFill>
                  <a:srgbClr val="FF0000"/>
                </a:solidFill>
              </a:rPr>
              <a:t>콘솔에서 </a:t>
            </a:r>
            <a:r>
              <a:rPr lang="en-US" altLang="ko-KR" sz="1600" b="1" dirty="0">
                <a:solidFill>
                  <a:srgbClr val="FF0000"/>
                </a:solidFill>
              </a:rPr>
              <a:t>“</a:t>
            </a:r>
            <a:r>
              <a:rPr lang="ko-KR" altLang="en-US" sz="1600" b="1" dirty="0">
                <a:solidFill>
                  <a:srgbClr val="FF0000"/>
                </a:solidFill>
              </a:rPr>
              <a:t>앱 만들기</a:t>
            </a:r>
            <a:r>
              <a:rPr lang="en-US" altLang="ko-KR" sz="1600" b="1" dirty="0">
                <a:solidFill>
                  <a:srgbClr val="FF0000"/>
                </a:solidFill>
              </a:rPr>
              <a:t>” </a:t>
            </a:r>
            <a:r>
              <a:rPr lang="ko-KR" altLang="en-US" sz="1600" b="1" dirty="0">
                <a:solidFill>
                  <a:srgbClr val="FF0000"/>
                </a:solidFill>
              </a:rPr>
              <a:t>선택 후 앱 이름 입력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34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54" y="1494431"/>
            <a:ext cx="6170687" cy="4681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2216435" y="1398316"/>
            <a:ext cx="222841" cy="627776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78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 </a:t>
            </a:r>
            <a:r>
              <a:rPr lang="ko-KR" altLang="en-US" sz="1600" b="1" dirty="0">
                <a:solidFill>
                  <a:srgbClr val="FF0000"/>
                </a:solidFill>
              </a:rPr>
              <a:t>콘솔 </a:t>
            </a:r>
            <a:r>
              <a:rPr lang="en-US" altLang="ko-KR" sz="1600" b="1" dirty="0">
                <a:solidFill>
                  <a:srgbClr val="FF0000"/>
                </a:solidFill>
              </a:rPr>
              <a:t>/ </a:t>
            </a:r>
            <a:r>
              <a:rPr lang="ko-KR" altLang="en-US" sz="1600" b="1" dirty="0">
                <a:solidFill>
                  <a:srgbClr val="FF0000"/>
                </a:solidFill>
              </a:rPr>
              <a:t>나의 앱에서 </a:t>
            </a:r>
            <a:r>
              <a:rPr lang="en-US" altLang="ko-KR" sz="1600" b="1" dirty="0">
                <a:solidFill>
                  <a:srgbClr val="FF0000"/>
                </a:solidFill>
              </a:rPr>
              <a:t>“API Key” </a:t>
            </a:r>
            <a:r>
              <a:rPr lang="ko-KR" altLang="en-US" sz="1600" b="1" dirty="0">
                <a:solidFill>
                  <a:srgbClr val="FF0000"/>
                </a:solidFill>
              </a:rPr>
              <a:t>선택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35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21" y="1478885"/>
            <a:ext cx="6152520" cy="46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아래쪽 화살표 2"/>
          <p:cNvSpPr/>
          <p:nvPr/>
        </p:nvSpPr>
        <p:spPr>
          <a:xfrm rot="2958565">
            <a:off x="7369195" y="2228819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264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 </a:t>
            </a:r>
            <a:r>
              <a:rPr lang="ko-KR" altLang="en-US" sz="1600" b="1" dirty="0">
                <a:solidFill>
                  <a:srgbClr val="FF0000"/>
                </a:solidFill>
              </a:rPr>
              <a:t>콘솔 </a:t>
            </a:r>
            <a:r>
              <a:rPr lang="en-US" altLang="ko-KR" sz="1600" b="1" dirty="0">
                <a:solidFill>
                  <a:srgbClr val="FF0000"/>
                </a:solidFill>
              </a:rPr>
              <a:t>/ </a:t>
            </a:r>
            <a:r>
              <a:rPr lang="ko-KR" altLang="en-US" sz="1600" b="1" dirty="0">
                <a:solidFill>
                  <a:srgbClr val="FF0000"/>
                </a:solidFill>
              </a:rPr>
              <a:t>나의 앱 </a:t>
            </a:r>
            <a:r>
              <a:rPr lang="en-US" altLang="ko-KR" sz="1600" b="1" dirty="0">
                <a:solidFill>
                  <a:srgbClr val="FF0000"/>
                </a:solidFill>
              </a:rPr>
              <a:t>/ API </a:t>
            </a:r>
            <a:r>
              <a:rPr lang="ko-KR" altLang="en-US" sz="1600" b="1" dirty="0">
                <a:solidFill>
                  <a:srgbClr val="FF0000"/>
                </a:solidFill>
              </a:rPr>
              <a:t>키에서 </a:t>
            </a:r>
            <a:r>
              <a:rPr lang="en-US" altLang="ko-KR" sz="1600" b="1" dirty="0">
                <a:solidFill>
                  <a:srgbClr val="FF0000"/>
                </a:solidFill>
              </a:rPr>
              <a:t>“REST/JS API” </a:t>
            </a:r>
            <a:r>
              <a:rPr lang="ko-KR" altLang="en-US" sz="1600" b="1" dirty="0">
                <a:solidFill>
                  <a:srgbClr val="FF0000"/>
                </a:solidFill>
              </a:rPr>
              <a:t>키 추가 </a:t>
            </a:r>
            <a:r>
              <a:rPr lang="en-US" altLang="ko-KR" sz="1600" b="1" dirty="0">
                <a:solidFill>
                  <a:srgbClr val="FF0000"/>
                </a:solidFill>
              </a:rPr>
              <a:t>“+” </a:t>
            </a:r>
            <a:r>
              <a:rPr lang="ko-KR" altLang="en-US" sz="1600" b="1" dirty="0">
                <a:solidFill>
                  <a:srgbClr val="FF0000"/>
                </a:solidFill>
              </a:rPr>
              <a:t>버튼 선택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36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2" y="1502776"/>
            <a:ext cx="6110130" cy="4642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7304685" y="2289376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996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97" y="1462761"/>
            <a:ext cx="6170687" cy="4653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“REST/JS API” </a:t>
            </a:r>
            <a:r>
              <a:rPr lang="ko-KR" altLang="en-US" sz="1600" b="1" dirty="0">
                <a:solidFill>
                  <a:srgbClr val="FF0000"/>
                </a:solidFill>
              </a:rPr>
              <a:t>키 발급 플랫폼 선택에서 </a:t>
            </a:r>
            <a:r>
              <a:rPr lang="en-US" altLang="ko-KR" sz="1600" b="1" dirty="0">
                <a:solidFill>
                  <a:srgbClr val="FF0000"/>
                </a:solidFill>
              </a:rPr>
              <a:t>“</a:t>
            </a:r>
            <a:r>
              <a:rPr lang="ko-KR" altLang="en-US" sz="1600" b="1" dirty="0">
                <a:solidFill>
                  <a:srgbClr val="FF0000"/>
                </a:solidFill>
              </a:rPr>
              <a:t>모든 플랫폼</a:t>
            </a:r>
            <a:r>
              <a:rPr lang="en-US" altLang="ko-KR" sz="1600" b="1" dirty="0">
                <a:solidFill>
                  <a:srgbClr val="FF0000"/>
                </a:solidFill>
              </a:rPr>
              <a:t>”or “</a:t>
            </a:r>
            <a:r>
              <a:rPr lang="ko-KR" altLang="en-US" sz="1600" b="1" dirty="0" err="1">
                <a:solidFill>
                  <a:srgbClr val="FF0000"/>
                </a:solidFill>
              </a:rPr>
              <a:t>웹브라우저</a:t>
            </a:r>
            <a:r>
              <a:rPr lang="en-US" altLang="ko-KR" sz="1600" b="1" dirty="0">
                <a:solidFill>
                  <a:srgbClr val="FF0000"/>
                </a:solidFill>
              </a:rPr>
              <a:t>”</a:t>
            </a:r>
            <a:r>
              <a:rPr lang="ko-KR" altLang="en-US" sz="1600" b="1" dirty="0">
                <a:solidFill>
                  <a:srgbClr val="FF0000"/>
                </a:solidFill>
              </a:rPr>
              <a:t> 선택 완료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37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3162635" y="1752422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583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99" y="1483303"/>
            <a:ext cx="6140408" cy="4653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생성된 </a:t>
            </a: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사용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38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4078102" y="2525208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423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32" y="1530644"/>
            <a:ext cx="6107797" cy="4624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8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서비스의 </a:t>
            </a:r>
            <a:r>
              <a:rPr lang="en-US" altLang="ko-KR" sz="1600" b="1" dirty="0">
                <a:solidFill>
                  <a:srgbClr val="FF0000"/>
                </a:solidFill>
              </a:rPr>
              <a:t>API / </a:t>
            </a:r>
            <a:r>
              <a:rPr lang="ko-KR" altLang="en-US" sz="1600" b="1" dirty="0">
                <a:solidFill>
                  <a:srgbClr val="FF0000"/>
                </a:solidFill>
              </a:rPr>
              <a:t>검색 선택</a:t>
            </a: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39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1506373" y="1312366"/>
            <a:ext cx="358061" cy="1277104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75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파이썬이</a:t>
            </a:r>
            <a:r>
              <a:rPr lang="ko-KR" altLang="en-US" dirty="0"/>
              <a:t> 지원하는 네트워크</a:t>
            </a:r>
            <a:r>
              <a:rPr lang="en-US" altLang="ko-KR" dirty="0"/>
              <a:t>, </a:t>
            </a:r>
            <a:r>
              <a:rPr lang="ko-KR" altLang="en-US" dirty="0"/>
              <a:t>인터넷 모듈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socket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로우 레벨 네트워킹 인터페이스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accent2"/>
                </a:solidFill>
              </a:rPr>
              <a:t>예제 </a:t>
            </a:r>
            <a:r>
              <a:rPr lang="en-US" altLang="ko-KR" sz="1600" b="1" dirty="0">
                <a:solidFill>
                  <a:schemeClr val="accent2"/>
                </a:solidFill>
              </a:rPr>
              <a:t>socket_client.py </a:t>
            </a:r>
            <a:r>
              <a:rPr lang="ko-KR" altLang="en-US" sz="1600" dirty="0"/>
              <a:t>소켓을 이용한 서버</a:t>
            </a:r>
            <a:endParaRPr lang="en-US" altLang="ko-KR" sz="16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83823" y="1806575"/>
            <a:ext cx="7538254" cy="2554545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import socket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HOST = '127.0.0.1' 	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#localhost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PORT = 50007 	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서버와 같은 포트를 사용함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s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socket.socket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socket.AF_INET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socket.SOCK_STREAM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소켓 생성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s.connect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((HOST,PORT))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s.send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b'Hello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, python')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문자를 보냄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data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s.recv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(1024)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서버로 부터 정보를 받음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print('Received',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repr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(data))</a:t>
            </a:r>
          </a:p>
        </p:txBody>
      </p:sp>
    </p:spTree>
    <p:extLst>
      <p:ext uri="{BB962C8B-B14F-4D97-AF65-F5344CB8AC3E}">
        <p14:creationId xmlns:p14="http://schemas.microsoft.com/office/powerpoint/2010/main" val="282242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75" y="1447358"/>
            <a:ext cx="5880017" cy="4741384"/>
          </a:xfrm>
          <a:prstGeom prst="rect">
            <a:avLst/>
          </a:prstGeom>
        </p:spPr>
      </p:pic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9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서비스의 </a:t>
            </a:r>
            <a:r>
              <a:rPr lang="en-US" altLang="ko-KR" sz="1600" b="1" dirty="0">
                <a:solidFill>
                  <a:srgbClr val="FF0000"/>
                </a:solidFill>
              </a:rPr>
              <a:t>API / </a:t>
            </a:r>
            <a:r>
              <a:rPr lang="ko-KR" altLang="en-US" sz="1600" b="1" dirty="0">
                <a:solidFill>
                  <a:srgbClr val="FF0000"/>
                </a:solidFill>
              </a:rPr>
              <a:t>검색 </a:t>
            </a:r>
            <a:r>
              <a:rPr lang="en-US" altLang="ko-KR" sz="1600" b="1" dirty="0">
                <a:solidFill>
                  <a:srgbClr val="FF0000"/>
                </a:solidFill>
              </a:rPr>
              <a:t>/ “</a:t>
            </a:r>
            <a:r>
              <a:rPr lang="ko-KR" altLang="en-US" sz="1600" b="1" dirty="0">
                <a:solidFill>
                  <a:srgbClr val="FF0000"/>
                </a:solidFill>
              </a:rPr>
              <a:t>책 검색</a:t>
            </a:r>
            <a:r>
              <a:rPr lang="en-US" altLang="ko-KR" sz="1600" b="1" dirty="0">
                <a:solidFill>
                  <a:srgbClr val="FF0000"/>
                </a:solidFill>
              </a:rPr>
              <a:t>”</a:t>
            </a:r>
            <a:r>
              <a:rPr lang="ko-KR" altLang="en-US" sz="1600" b="1" dirty="0">
                <a:solidFill>
                  <a:srgbClr val="FF0000"/>
                </a:solidFill>
              </a:rPr>
              <a:t> 선택</a:t>
            </a: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40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아래쪽 화살표 8"/>
          <p:cNvSpPr/>
          <p:nvPr/>
        </p:nvSpPr>
        <p:spPr>
          <a:xfrm rot="2958565">
            <a:off x="2335993" y="1772595"/>
            <a:ext cx="358061" cy="1277104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2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ko-KR" altLang="en-US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(http://developers.daum.net/)</a:t>
            </a:r>
          </a:p>
          <a:p>
            <a:pPr marL="457200" lvl="1" indent="0" eaLnBrk="1" hangingPunct="1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10</a:t>
            </a:r>
            <a:r>
              <a:rPr lang="ko-KR" altLang="en-US" sz="1600" b="1" dirty="0">
                <a:solidFill>
                  <a:srgbClr val="FF0000"/>
                </a:solidFill>
              </a:rPr>
              <a:t>단계 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서비스의 </a:t>
            </a:r>
            <a:r>
              <a:rPr lang="en-US" altLang="ko-KR" sz="1600" b="1" dirty="0">
                <a:solidFill>
                  <a:srgbClr val="FF0000"/>
                </a:solidFill>
              </a:rPr>
              <a:t>API / </a:t>
            </a:r>
            <a:r>
              <a:rPr lang="ko-KR" altLang="en-US" sz="1600" b="1" dirty="0">
                <a:solidFill>
                  <a:srgbClr val="FF0000"/>
                </a:solidFill>
              </a:rPr>
              <a:t>검색 </a:t>
            </a:r>
            <a:r>
              <a:rPr lang="en-US" altLang="ko-KR" sz="1600" b="1" dirty="0">
                <a:solidFill>
                  <a:srgbClr val="FF0000"/>
                </a:solidFill>
              </a:rPr>
              <a:t>/ </a:t>
            </a:r>
            <a:r>
              <a:rPr lang="ko-KR" altLang="en-US" sz="1600" b="1" dirty="0">
                <a:solidFill>
                  <a:srgbClr val="FF0000"/>
                </a:solidFill>
              </a:rPr>
              <a:t>책 검색 </a:t>
            </a:r>
            <a:r>
              <a:rPr lang="ko-KR" altLang="en-US" sz="1600" b="1" dirty="0" err="1">
                <a:solidFill>
                  <a:srgbClr val="FF0000"/>
                </a:solidFill>
              </a:rPr>
              <a:t>요청주소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 err="1">
                <a:solidFill>
                  <a:srgbClr val="FF0000"/>
                </a:solidFill>
              </a:rPr>
              <a:t>요청변수</a:t>
            </a:r>
            <a:r>
              <a:rPr lang="ko-KR" altLang="en-US" sz="1600" b="1" dirty="0">
                <a:solidFill>
                  <a:srgbClr val="FF0000"/>
                </a:solidFill>
              </a:rPr>
              <a:t> 살펴보기</a:t>
            </a: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41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20" y="1488921"/>
            <a:ext cx="6285743" cy="47665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아래쪽 화살표 9"/>
          <p:cNvSpPr/>
          <p:nvPr/>
        </p:nvSpPr>
        <p:spPr>
          <a:xfrm rot="2958565">
            <a:off x="2305715" y="2186787"/>
            <a:ext cx="358061" cy="1277104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249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love </a:t>
            </a:r>
            <a:r>
              <a:rPr lang="ko-KR" altLang="en-US" sz="2000" b="1" dirty="0">
                <a:solidFill>
                  <a:schemeClr val="accent2"/>
                </a:solidFill>
              </a:rPr>
              <a:t>가 포함된 책 검색 </a:t>
            </a:r>
            <a:r>
              <a:rPr lang="en-US" altLang="ko-KR" sz="2000" b="1" dirty="0">
                <a:solidFill>
                  <a:schemeClr val="accent2"/>
                </a:solidFill>
              </a:rPr>
              <a:t>URL </a:t>
            </a:r>
            <a:r>
              <a:rPr lang="en-US" altLang="ko-KR" sz="1600" b="1" dirty="0">
                <a:solidFill>
                  <a:srgbClr val="FF0000"/>
                </a:solidFill>
              </a:rPr>
              <a:t>(API </a:t>
            </a:r>
            <a:r>
              <a:rPr lang="ko-KR" altLang="en-US" sz="1600" b="1" dirty="0">
                <a:solidFill>
                  <a:srgbClr val="FF0000"/>
                </a:solidFill>
              </a:rPr>
              <a:t>키 </a:t>
            </a:r>
            <a:r>
              <a:rPr lang="en-US" altLang="ko-KR" sz="1600" dirty="0"/>
              <a:t>: </a:t>
            </a:r>
            <a:r>
              <a:rPr lang="en-US" altLang="ko-KR" sz="1600" b="1" dirty="0">
                <a:solidFill>
                  <a:srgbClr val="FF0000"/>
                </a:solidFill>
              </a:rPr>
              <a:t>c65f7d130ef99a3dd1826fde11f9b0b3 )</a:t>
            </a:r>
          </a:p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FF0000"/>
              </a:solidFill>
            </a:endParaRPr>
          </a:p>
          <a:p>
            <a:pPr marL="0" lvl="1" indent="0" eaLnBrk="1" hangingPunct="1">
              <a:buNone/>
            </a:pPr>
            <a:endParaRPr lang="en-US" altLang="ko-KR" sz="1600" b="1" dirty="0">
              <a:solidFill>
                <a:srgbClr val="FF0000"/>
              </a:solidFill>
            </a:endParaRPr>
          </a:p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chemeClr val="accent2"/>
              </a:solidFill>
            </a:endParaRPr>
          </a:p>
          <a:p>
            <a:pPr marL="342900" lvl="1" indent="-342900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accent2"/>
                </a:solidFill>
              </a:rPr>
              <a:t>실제 책 검색 결과 </a:t>
            </a:r>
            <a:r>
              <a:rPr lang="en-US" altLang="ko-KR" sz="1600" b="1" dirty="0">
                <a:solidFill>
                  <a:schemeClr val="accent2"/>
                </a:solidFill>
              </a:rPr>
              <a:t>XML </a:t>
            </a:r>
            <a:r>
              <a:rPr lang="ko-KR" altLang="en-US" sz="1600" b="1" dirty="0">
                <a:solidFill>
                  <a:schemeClr val="accent2"/>
                </a:solidFill>
              </a:rPr>
              <a:t>출력</a:t>
            </a:r>
            <a:r>
              <a:rPr lang="en-US" altLang="ko-KR" sz="1600" b="1" dirty="0">
                <a:solidFill>
                  <a:schemeClr val="accent2"/>
                </a:solidFill>
              </a:rPr>
              <a:t>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42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26365" y="1161824"/>
            <a:ext cx="7506398" cy="338554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https://apis.daum.net/search/book?apikey=&lt;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등록키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&gt;&amp;q=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love&amp;output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=xml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06884" y="2232400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dirty="0"/>
              <a:t>Internet Explorer </a:t>
            </a:r>
            <a:r>
              <a:rPr lang="ko-KR" altLang="en-US" sz="1800" dirty="0"/>
              <a:t>결과 </a:t>
            </a:r>
            <a:r>
              <a:rPr lang="en-US" altLang="ko-KR" sz="1800" dirty="0"/>
              <a:t>(XML)</a:t>
            </a:r>
            <a:endParaRPr lang="en-US" altLang="ko-KR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47790" y="2239754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sz="1800" dirty="0"/>
              <a:t>Microsoft Edge </a:t>
            </a:r>
            <a:r>
              <a:rPr lang="ko-KR" altLang="en-US" sz="1800" dirty="0"/>
              <a:t>결과 </a:t>
            </a:r>
            <a:r>
              <a:rPr lang="en-US" altLang="ko-KR" sz="1800" dirty="0"/>
              <a:t>(XML)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87" y="2609086"/>
            <a:ext cx="3811488" cy="353136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790" y="2609086"/>
            <a:ext cx="4197749" cy="353136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626365" y="1523672"/>
            <a:ext cx="7506398" cy="584775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https://apis.daum.net/search/book?apikey=</a:t>
            </a:r>
            <a:r>
              <a:rPr lang="en-US" altLang="ko-KR" sz="1600" b="1" dirty="0">
                <a:solidFill>
                  <a:srgbClr val="FF0000"/>
                </a:solidFill>
              </a:rPr>
              <a:t>c65f7d130ef99a3dd1826fde11f9b0b3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&amp;q=love&amp;output=xml</a:t>
            </a:r>
          </a:p>
        </p:txBody>
      </p:sp>
    </p:spTree>
    <p:extLst>
      <p:ext uri="{BB962C8B-B14F-4D97-AF65-F5344CB8AC3E}">
        <p14:creationId xmlns:p14="http://schemas.microsoft.com/office/powerpoint/2010/main" val="838446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파이썬에서</a:t>
            </a:r>
            <a:r>
              <a:rPr lang="ko-KR" altLang="en-US" sz="2000" dirty="0"/>
              <a:t>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이용방법</a:t>
            </a:r>
            <a:r>
              <a:rPr lang="en-US" altLang="ko-KR" sz="2000" dirty="0"/>
              <a:t> (</a:t>
            </a:r>
            <a:r>
              <a:rPr lang="en-US" altLang="ko-KR" sz="2000" b="1" dirty="0" err="1">
                <a:solidFill>
                  <a:schemeClr val="accent2"/>
                </a:solidFill>
              </a:rPr>
              <a:t>http.client</a:t>
            </a:r>
            <a:r>
              <a:rPr lang="en-US" altLang="ko-KR" sz="2000" b="1" dirty="0">
                <a:solidFill>
                  <a:schemeClr val="accent2"/>
                </a:solidFill>
              </a:rPr>
              <a:t>,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http.server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개 모듈 필요</a:t>
            </a:r>
            <a:r>
              <a:rPr lang="en-US" altLang="ko-KR" sz="2000" dirty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http.client</a:t>
            </a:r>
            <a:r>
              <a:rPr lang="en-US" altLang="ko-KR" sz="2000" dirty="0"/>
              <a:t> </a:t>
            </a:r>
            <a:r>
              <a:rPr lang="ko-KR" altLang="en-US" sz="2000" dirty="0"/>
              <a:t>모듈을 이용하여 </a:t>
            </a:r>
            <a:r>
              <a:rPr lang="en-US" altLang="ko-KR" sz="2000" dirty="0"/>
              <a:t>URL </a:t>
            </a:r>
            <a:r>
              <a:rPr lang="ko-KR" altLang="en-US" sz="2000" dirty="0"/>
              <a:t>요청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HTTPConnection</a:t>
            </a:r>
            <a:r>
              <a:rPr lang="en-US" altLang="ko-KR" sz="2000" dirty="0"/>
              <a:t> : HTTP </a:t>
            </a:r>
            <a:r>
              <a:rPr lang="ko-KR" altLang="en-US" sz="2000" dirty="0"/>
              <a:t>프로토콜을 사용하기 위한 </a:t>
            </a:r>
            <a:r>
              <a:rPr lang="ko-KR" altLang="en-US" sz="2000" dirty="0" err="1"/>
              <a:t>핸들러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/>
              <a:t>URL </a:t>
            </a:r>
            <a:r>
              <a:rPr lang="ko-KR" altLang="en-US" sz="1600" dirty="0"/>
              <a:t>요청 메서드</a:t>
            </a:r>
            <a:r>
              <a:rPr lang="en-US" altLang="ko-KR" sz="1600" dirty="0"/>
              <a:t>, </a:t>
            </a:r>
            <a:r>
              <a:rPr lang="ko-KR" altLang="en-US" sz="1600" dirty="0"/>
              <a:t> </a:t>
            </a:r>
            <a:r>
              <a:rPr lang="en-US" altLang="ko-KR" sz="1600" dirty="0"/>
              <a:t>&lt;method&gt;= GET, POST, PUT, DELETE  </a:t>
            </a:r>
            <a:endParaRPr lang="ko-KR" altLang="en-US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43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19517" y="2686746"/>
            <a:ext cx="8000972" cy="3539430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http.client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conn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http.client.HTTPConnection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("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apis.daum.net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conn.request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("GET", "/search/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book?apikey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</a:t>
            </a:r>
            <a:r>
              <a:rPr lang="en-US" altLang="ko-KR" sz="1600" b="1" dirty="0">
                <a:solidFill>
                  <a:srgbClr val="FF0000"/>
                </a:solidFill>
              </a:rPr>
              <a:t>c65f7d130ef99a3dd1826fde11f9b0b3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&amp;q=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love&amp;output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=xml")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서버에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GET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요청 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conn.getresponse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서버에서 보내온 요청을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받아옴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print(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req.status,req.reason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200 OK			   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성공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cLen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req.getheader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("Content-Length")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가져온 데이터 길이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req.read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cLen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데이터 읽기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b'&lt;?xml version="1.0" encoding="UTF-8"?&gt;\n&lt;channel&gt;\n&lt;title&gt;Search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Daum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Open API&lt;/title&gt;\n&lt;description&gt;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Daum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Open API search result&lt;/description&gt;\n&lt;generator&gt;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Daum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Open API&lt;/generator&gt;\n&lt;link&gt;http://dna.daum.net/apis&lt;/link&gt;\n&lt;lastBuildDate&gt;Tue, 03 Jan 2017. . .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19517" y="1968194"/>
            <a:ext cx="7538254" cy="338554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HTTPConnection.request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(&lt;method&gt;, &lt;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&gt;[, &lt;body&gt;[, [headers&gt;]])</a:t>
            </a:r>
          </a:p>
        </p:txBody>
      </p:sp>
    </p:spTree>
    <p:extLst>
      <p:ext uri="{BB962C8B-B14F-4D97-AF65-F5344CB8AC3E}">
        <p14:creationId xmlns:p14="http://schemas.microsoft.com/office/powerpoint/2010/main" val="3269888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accent2"/>
                </a:solidFill>
              </a:rPr>
              <a:t>기능 추가 </a:t>
            </a:r>
            <a:r>
              <a:rPr lang="en-US" altLang="ko-KR" sz="2000" dirty="0"/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입력하면 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/>
              <a:t>다음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출력 결과 </a:t>
            </a:r>
            <a:r>
              <a:rPr lang="en-US" altLang="ko-KR" sz="2000" dirty="0"/>
              <a:t>XML </a:t>
            </a:r>
            <a:r>
              <a:rPr lang="ko-KR" altLang="en-US" sz="2000" dirty="0"/>
              <a:t>문서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출력결과</a:t>
            </a:r>
            <a:r>
              <a:rPr lang="ko-KR" altLang="en-US" sz="2000" dirty="0"/>
              <a:t> 필드 </a:t>
            </a:r>
            <a:r>
              <a:rPr lang="en-US" altLang="ko-KR" sz="2000" dirty="0"/>
              <a:t>(response filed)</a:t>
            </a:r>
            <a:endParaRPr lang="en-US" altLang="ko-KR" sz="12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44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745252" y="1894046"/>
          <a:ext cx="776570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33">
                  <a:extLst>
                    <a:ext uri="{9D8B030D-6E8A-4147-A177-3AD203B41FA5}">
                      <a16:colId xmlns:a16="http://schemas.microsoft.com/office/drawing/2014/main" val="3346174000"/>
                    </a:ext>
                  </a:extLst>
                </a:gridCol>
                <a:gridCol w="989762">
                  <a:extLst>
                    <a:ext uri="{9D8B030D-6E8A-4147-A177-3AD203B41FA5}">
                      <a16:colId xmlns:a16="http://schemas.microsoft.com/office/drawing/2014/main" val="2274774062"/>
                    </a:ext>
                  </a:extLst>
                </a:gridCol>
                <a:gridCol w="5446206">
                  <a:extLst>
                    <a:ext uri="{9D8B030D-6E8A-4147-A177-3AD203B41FA5}">
                      <a16:colId xmlns:a16="http://schemas.microsoft.com/office/drawing/2014/main" val="751293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21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/>
                        <a:t>RSS </a:t>
                      </a:r>
                      <a:r>
                        <a:rPr lang="ko-KR" altLang="en-US" baseline="0" dirty="0"/>
                        <a:t>리더기 이용하도록 만든 </a:t>
                      </a:r>
                      <a:r>
                        <a:rPr lang="en-US" altLang="ko-KR" dirty="0"/>
                        <a:t>RSS </a:t>
                      </a:r>
                      <a:r>
                        <a:rPr lang="ko-KR" altLang="en-US" dirty="0"/>
                        <a:t>포맷 컨테이너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1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channel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 결과를 포함하는 컨테이너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7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title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검색결과 문제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 err="1">
                          <a:solidFill>
                            <a:schemeClr val="accent2"/>
                          </a:solidFill>
                        </a:rPr>
                        <a:t>검색어</a:t>
                      </a:r>
                      <a:r>
                        <a:rPr lang="ko-KR" altLang="en-US" b="1" dirty="0">
                          <a:solidFill>
                            <a:schemeClr val="accent2"/>
                          </a:solidFill>
                        </a:rPr>
                        <a:t> 일치하면 </a:t>
                      </a:r>
                      <a:r>
                        <a:rPr lang="en-US" altLang="ko-KR" b="1" dirty="0">
                          <a:solidFill>
                            <a:schemeClr val="accent2"/>
                          </a:solidFill>
                        </a:rPr>
                        <a:t>&lt;b&gt; </a:t>
                      </a:r>
                      <a:r>
                        <a:rPr lang="ko-KR" altLang="en-US" b="1" dirty="0">
                          <a:solidFill>
                            <a:schemeClr val="accent2"/>
                          </a:solidFill>
                        </a:rPr>
                        <a:t>태그로 감싸져 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6274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88312" y="3929568"/>
            <a:ext cx="7757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[</a:t>
            </a:r>
            <a:r>
              <a:rPr lang="ko-KR" altLang="en-US" sz="1600" b="1" dirty="0" err="1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두산백과</a:t>
            </a:r>
            <a:r>
              <a:rPr lang="en-US" altLang="ko-KR" sz="1600" b="1" dirty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]</a:t>
            </a:r>
            <a:r>
              <a:rPr lang="ko-KR" altLang="en-US" sz="1600" b="1" dirty="0">
                <a:solidFill>
                  <a:srgbClr val="FF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2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RSS</a:t>
            </a:r>
            <a:r>
              <a:rPr lang="ko-KR" altLang="en-US" sz="1600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chemeClr val="accent2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[rich site summary/really simple syndication/RDF site summary] </a:t>
            </a:r>
            <a:r>
              <a:rPr lang="ko-KR" altLang="en-US" sz="1600" dirty="0"/>
              <a:t>업데이트가 빈번한 웹사이트의 정보를 사용자에게 보다 쉽게 제공하기 위하여 만들어진 </a:t>
            </a:r>
            <a:r>
              <a:rPr lang="en-US" altLang="ko-KR" sz="1600" dirty="0"/>
              <a:t>XML </a:t>
            </a:r>
            <a:r>
              <a:rPr lang="ko-KR" altLang="en-US" sz="1600" dirty="0"/>
              <a:t>기반의 콘텐츠 배급 포맷 </a:t>
            </a:r>
            <a:endParaRPr lang="en-US" altLang="ko-KR" sz="1600" dirty="0">
              <a:solidFill>
                <a:srgbClr val="000000"/>
              </a:solidFill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238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getBookDataFromISBN</a:t>
            </a:r>
            <a:r>
              <a:rPr lang="en-US" altLang="ko-KR" sz="2000" b="1" dirty="0">
                <a:solidFill>
                  <a:schemeClr val="accent2"/>
                </a:solidFill>
              </a:rPr>
              <a:t>(</a:t>
            </a:r>
            <a:r>
              <a:rPr lang="en-US" altLang="ko-KR" sz="2000" b="1" dirty="0" err="1">
                <a:solidFill>
                  <a:schemeClr val="accent2"/>
                </a:solidFill>
              </a:rPr>
              <a:t>isbn</a:t>
            </a:r>
            <a:r>
              <a:rPr lang="en-US" altLang="ko-KR" sz="2000" b="1" dirty="0">
                <a:solidFill>
                  <a:schemeClr val="accent2"/>
                </a:solidFill>
              </a:rPr>
              <a:t>) </a:t>
            </a:r>
            <a:r>
              <a:rPr lang="ko-KR" altLang="en-US" sz="2000" b="1" dirty="0">
                <a:solidFill>
                  <a:schemeClr val="accent2"/>
                </a:solidFill>
              </a:rPr>
              <a:t>함수 </a:t>
            </a:r>
            <a:r>
              <a:rPr lang="en-US" altLang="ko-KR" sz="2000" dirty="0"/>
              <a:t>: </a:t>
            </a:r>
            <a:r>
              <a:rPr lang="ko-KR" altLang="en-US" sz="2000" dirty="0"/>
              <a:t>서버에</a:t>
            </a:r>
            <a:r>
              <a:rPr lang="en-US" altLang="ko-KR" sz="2000" dirty="0"/>
              <a:t> </a:t>
            </a:r>
            <a:r>
              <a:rPr lang="ko-KR" altLang="en-US" sz="2000" dirty="0"/>
              <a:t>필요한 정보를 </a:t>
            </a:r>
            <a:r>
              <a:rPr lang="en-US" altLang="ko-KR" sz="2000" dirty="0"/>
              <a:t>URL</a:t>
            </a:r>
            <a:r>
              <a:rPr lang="ko-KR" altLang="en-US" sz="2000" dirty="0"/>
              <a:t>로 요청하고 </a:t>
            </a:r>
            <a:r>
              <a:rPr lang="en-US" altLang="ko-KR" sz="2000" dirty="0"/>
              <a:t>XML </a:t>
            </a:r>
            <a:r>
              <a:rPr lang="ko-KR" altLang="en-US" sz="2000" dirty="0"/>
              <a:t>문서로 </a:t>
            </a:r>
            <a:r>
              <a:rPr lang="ko-KR" altLang="en-US" sz="2000" dirty="0" err="1"/>
              <a:t>응답받는</a:t>
            </a:r>
            <a:r>
              <a:rPr lang="ko-KR" altLang="en-US" sz="2000" dirty="0"/>
              <a:t> 구조 </a:t>
            </a:r>
            <a:r>
              <a:rPr lang="en-US" altLang="ko-KR" sz="2000" dirty="0"/>
              <a:t>(17</a:t>
            </a:r>
            <a:r>
              <a:rPr lang="ko-KR" altLang="en-US" sz="2000" dirty="0"/>
              <a:t>장 </a:t>
            </a:r>
            <a:r>
              <a:rPr lang="en-US" altLang="ko-KR" sz="2000" dirty="0"/>
              <a:t>internetbook.py </a:t>
            </a:r>
            <a:r>
              <a:rPr lang="ko-KR" altLang="en-US" sz="2000" dirty="0"/>
              <a:t>파일</a:t>
            </a:r>
            <a:r>
              <a:rPr lang="en-US" altLang="ko-KR" sz="2000" dirty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45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25824" y="1617663"/>
            <a:ext cx="7725639" cy="4278094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getBookDataFromISBN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global server,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, conn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if conn == None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connectOpenAPIServer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접속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#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(server, key=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regKey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, query='%20', display="1", start="1", target="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book_adv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",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d_isbn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네어버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정보 가져올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URL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생성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solidFill>
                  <a:schemeClr val="tx2"/>
                </a:solidFill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(server, </a:t>
            </a:r>
            <a:r>
              <a:rPr kumimoji="0" lang="en-US" altLang="ko-KR" sz="1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apikey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regKey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, q=</a:t>
            </a:r>
            <a:r>
              <a:rPr kumimoji="0" lang="en-US" altLang="ko-KR" sz="1600" b="1" dirty="0" err="1">
                <a:solidFill>
                  <a:schemeClr val="accent2"/>
                </a:solidFill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, output=</a:t>
            </a:r>
            <a:r>
              <a:rPr kumimoji="0" lang="en-US" altLang="ko-KR" sz="1600" dirty="0">
                <a:cs typeface="Courier New" panose="02070309020205020404" pitchFamily="49" charset="0"/>
              </a:rPr>
              <a:t>"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xml</a:t>
            </a:r>
            <a:r>
              <a:rPr kumimoji="0" lang="en-US" altLang="ko-KR" sz="1600" dirty="0">
                <a:cs typeface="Courier New" panose="02070309020205020404" pitchFamily="49" charset="0"/>
              </a:rPr>
              <a:t>"</a:t>
            </a:r>
            <a:r>
              <a:rPr kumimoji="0" lang="en-US" altLang="ko-KR" sz="1600" b="1" dirty="0">
                <a:solidFill>
                  <a:schemeClr val="accent2"/>
                </a:solidFill>
                <a:cs typeface="Courier New" panose="02070309020205020404" pitchFamily="49" charset="0"/>
              </a:rPr>
              <a:t>)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다음 검색</a:t>
            </a:r>
            <a:r>
              <a:rPr kumimoji="0" lang="en-US" altLang="ko-KR" sz="1600" b="1" dirty="0">
                <a:solidFill>
                  <a:srgbClr val="FF0000"/>
                </a:solidFill>
                <a:cs typeface="Courier New" panose="02070309020205020404" pitchFamily="49" charset="0"/>
              </a:rPr>
              <a:t> URL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conn.request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("GET",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conn.getresponse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print 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req.status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if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int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req.status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 == 200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print("Book data downloading complete!")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return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extractBookData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req.read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요청이 성공이면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book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정보 추출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else: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print ("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request has been failed!! please retry")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return None</a:t>
            </a:r>
          </a:p>
        </p:txBody>
      </p:sp>
    </p:spTree>
    <p:extLst>
      <p:ext uri="{BB962C8B-B14F-4D97-AF65-F5344CB8AC3E}">
        <p14:creationId xmlns:p14="http://schemas.microsoft.com/office/powerpoint/2010/main" val="3806313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extractBookData</a:t>
            </a:r>
            <a:r>
              <a:rPr lang="en-US" altLang="ko-KR" sz="2000" b="1" dirty="0">
                <a:solidFill>
                  <a:schemeClr val="accent2"/>
                </a:solidFill>
              </a:rPr>
              <a:t>(</a:t>
            </a:r>
            <a:r>
              <a:rPr lang="en-US" altLang="ko-KR" sz="2000" b="1" dirty="0" err="1">
                <a:solidFill>
                  <a:schemeClr val="accent2"/>
                </a:solidFill>
              </a:rPr>
              <a:t>strXml</a:t>
            </a:r>
            <a:r>
              <a:rPr lang="en-US" altLang="ko-KR" sz="2000" b="1" dirty="0">
                <a:solidFill>
                  <a:schemeClr val="accent2"/>
                </a:solidFill>
              </a:rPr>
              <a:t>) </a:t>
            </a:r>
            <a:r>
              <a:rPr lang="ko-KR" altLang="en-US" sz="2000" b="1" dirty="0">
                <a:solidFill>
                  <a:schemeClr val="accent2"/>
                </a:solidFill>
              </a:rPr>
              <a:t>함수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OpenAPI</a:t>
            </a:r>
            <a:r>
              <a:rPr lang="ko-KR" altLang="en-US" sz="2000" dirty="0"/>
              <a:t>를 통해 가져온 </a:t>
            </a:r>
            <a:r>
              <a:rPr lang="en-US" altLang="ko-KR" sz="2000" dirty="0"/>
              <a:t>XML </a:t>
            </a:r>
            <a:r>
              <a:rPr lang="ko-KR" altLang="en-US" sz="2000" dirty="0"/>
              <a:t>문서에서 </a:t>
            </a:r>
            <a:r>
              <a:rPr lang="en-US" altLang="ko-KR" sz="2000" dirty="0" err="1"/>
              <a:t>isbn</a:t>
            </a:r>
            <a:r>
              <a:rPr lang="ko-KR" altLang="en-US" sz="2000" dirty="0"/>
              <a:t>과 </a:t>
            </a:r>
            <a:r>
              <a:rPr lang="en-US" altLang="ko-KR" sz="2000" dirty="0"/>
              <a:t>title</a:t>
            </a:r>
            <a:r>
              <a:rPr lang="ko-KR" altLang="en-US" sz="2000" dirty="0"/>
              <a:t>을 추출 </a:t>
            </a:r>
            <a:r>
              <a:rPr lang="en-US" altLang="ko-KR" sz="2000" dirty="0"/>
              <a:t>(17</a:t>
            </a:r>
            <a:r>
              <a:rPr lang="ko-KR" altLang="en-US" sz="2000" dirty="0"/>
              <a:t>장 </a:t>
            </a:r>
            <a:r>
              <a:rPr lang="en-US" altLang="ko-KR" sz="2000" dirty="0"/>
              <a:t>internetbook.py </a:t>
            </a:r>
            <a:r>
              <a:rPr lang="ko-KR" altLang="en-US" sz="2000" dirty="0"/>
              <a:t>파일</a:t>
            </a:r>
            <a:r>
              <a:rPr lang="en-US" altLang="ko-KR" sz="2000" dirty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AddBook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ko-KR" altLang="en-US" sz="2000" b="1" dirty="0">
                <a:solidFill>
                  <a:schemeClr val="accent2"/>
                </a:solidFill>
              </a:rPr>
              <a:t>함수 </a:t>
            </a:r>
            <a:r>
              <a:rPr lang="en-US" altLang="ko-KR" sz="2000" dirty="0"/>
              <a:t>: </a:t>
            </a:r>
            <a:r>
              <a:rPr lang="ko-KR" altLang="en-US" sz="2000" dirty="0"/>
              <a:t>알맞게 변형시켜 </a:t>
            </a:r>
            <a:r>
              <a:rPr lang="ko-KR" altLang="en-US" sz="2000" dirty="0" err="1"/>
              <a:t>도서관리</a:t>
            </a:r>
            <a:r>
              <a:rPr lang="ko-KR" altLang="en-US" sz="2000" dirty="0"/>
              <a:t> 프로그램의 </a:t>
            </a:r>
            <a:r>
              <a:rPr lang="en-US" altLang="ko-KR" sz="2000" dirty="0"/>
              <a:t>DOM</a:t>
            </a:r>
            <a:r>
              <a:rPr lang="ko-KR" altLang="en-US" sz="2000" dirty="0"/>
              <a:t>에 추가</a:t>
            </a:r>
            <a:r>
              <a:rPr lang="en-US" altLang="ko-KR" sz="2000" dirty="0"/>
              <a:t> (17</a:t>
            </a:r>
            <a:r>
              <a:rPr lang="ko-KR" altLang="en-US" sz="2000" dirty="0"/>
              <a:t>장 </a:t>
            </a:r>
            <a:r>
              <a:rPr lang="en-US" altLang="ko-KR" sz="2000" dirty="0"/>
              <a:t>xmlbook.py </a:t>
            </a:r>
            <a:r>
              <a:rPr lang="ko-KR" altLang="en-US" sz="2000" dirty="0"/>
              <a:t>파일</a:t>
            </a:r>
            <a:r>
              <a:rPr lang="en-US" altLang="ko-KR" sz="2000" dirty="0"/>
              <a:t>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46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5035" y="2464160"/>
            <a:ext cx="7725639" cy="3293209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extractBookData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strXml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):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strXml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은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검색 결과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XML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문자열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from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xml.etree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ElementTree</a:t>
            </a: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tree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ElementTree.fromstring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strXml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print (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strXml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   # Book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엘리먼트를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가져옵니다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tree.getiterator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("item") 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item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엘리먼트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리스트 추출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print(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for item in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itemElements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item.find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(＂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＂)   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검색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strTitle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item.find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(＂title＂)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#title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검색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    print (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strTitle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    if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len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strTitle.text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) &gt; 0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       return 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{"ISBN":isbn.text,"title":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strTitle.text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}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사전형식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반환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259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2"/>
                </a:solidFill>
              </a:rPr>
              <a:t>global </a:t>
            </a:r>
            <a:r>
              <a:rPr lang="ko-KR" altLang="en-US" sz="2000" dirty="0">
                <a:solidFill>
                  <a:schemeClr val="tx2"/>
                </a:solidFill>
              </a:rPr>
              <a:t>변수 </a:t>
            </a:r>
            <a:r>
              <a:rPr lang="en-US" altLang="ko-KR" sz="2000" dirty="0">
                <a:solidFill>
                  <a:schemeClr val="tx2"/>
                </a:solidFill>
              </a:rPr>
              <a:t>server, </a:t>
            </a:r>
            <a:r>
              <a:rPr lang="en-US" altLang="ko-KR" sz="2000" dirty="0" err="1">
                <a:solidFill>
                  <a:schemeClr val="tx2"/>
                </a:solidFill>
              </a:rPr>
              <a:t>regKey</a:t>
            </a:r>
            <a:r>
              <a:rPr lang="en-US" altLang="ko-KR" sz="2000" dirty="0">
                <a:solidFill>
                  <a:schemeClr val="tx2"/>
                </a:solidFill>
              </a:rPr>
              <a:t> </a:t>
            </a:r>
            <a:r>
              <a:rPr lang="ko-KR" altLang="en-US" sz="2000" dirty="0">
                <a:solidFill>
                  <a:schemeClr val="tx2"/>
                </a:solidFill>
              </a:rPr>
              <a:t>변경 </a:t>
            </a:r>
            <a:r>
              <a:rPr lang="en-US" altLang="ko-KR" sz="2000" dirty="0"/>
              <a:t>(17</a:t>
            </a:r>
            <a:r>
              <a:rPr lang="ko-KR" altLang="en-US" sz="2000" dirty="0"/>
              <a:t>장 </a:t>
            </a:r>
            <a:r>
              <a:rPr lang="en-US" altLang="ko-KR" sz="2000" dirty="0"/>
              <a:t>internetbook.py </a:t>
            </a:r>
            <a:r>
              <a:rPr lang="ko-KR" altLang="en-US" sz="2000" dirty="0"/>
              <a:t>파일 수정</a:t>
            </a:r>
            <a:r>
              <a:rPr lang="en-US" altLang="ko-KR" sz="2000" dirty="0"/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userURIBuilder</a:t>
            </a:r>
            <a:r>
              <a:rPr lang="en-US" altLang="ko-KR" sz="2000" dirty="0"/>
              <a:t> </a:t>
            </a:r>
            <a:r>
              <a:rPr lang="ko-KR" altLang="en-US" sz="2000" dirty="0"/>
              <a:t>함수의 </a:t>
            </a:r>
            <a:r>
              <a:rPr lang="en-US" altLang="ko-KR" sz="2000" dirty="0" err="1"/>
              <a:t>str</a:t>
            </a:r>
            <a:r>
              <a:rPr lang="ko-KR" altLang="en-US" sz="2000" dirty="0"/>
              <a:t> 수정</a:t>
            </a: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getBookDataFromISBN</a:t>
            </a:r>
            <a:r>
              <a:rPr lang="en-US" altLang="ko-KR" sz="2000" dirty="0"/>
              <a:t> </a:t>
            </a:r>
            <a:r>
              <a:rPr lang="ko-KR" altLang="en-US" sz="2000" dirty="0"/>
              <a:t>함수의 </a:t>
            </a:r>
            <a:r>
              <a:rPr lang="en-US" altLang="ko-KR" sz="2000" dirty="0" err="1">
                <a:solidFill>
                  <a:schemeClr val="tx2"/>
                </a:solidFill>
              </a:rPr>
              <a:t>userURIBuilder</a:t>
            </a:r>
            <a:r>
              <a:rPr lang="en-US" altLang="ko-KR" sz="2000" dirty="0">
                <a:solidFill>
                  <a:schemeClr val="tx2"/>
                </a:solidFill>
              </a:rPr>
              <a:t> </a:t>
            </a:r>
            <a:r>
              <a:rPr lang="ko-KR" altLang="en-US" sz="2000" dirty="0">
                <a:solidFill>
                  <a:schemeClr val="tx2"/>
                </a:solidFill>
              </a:rPr>
              <a:t>함수 호출 인자 수정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47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18689" y="4080323"/>
            <a:ext cx="8525311" cy="2062103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getBookDataFromISBN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global server,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, conn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if conn == None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connectOpenAPIServer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	#</a:t>
            </a:r>
            <a:r>
              <a:rPr kumimoji="0" lang="ko-KR" altLang="en-US" sz="1600" dirty="0">
                <a:latin typeface="+mj-lt"/>
                <a:cs typeface="Courier New" panose="02070309020205020404" pitchFamily="49" charset="0"/>
              </a:rPr>
              <a:t>다음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dirty="0">
                <a:latin typeface="+mj-lt"/>
                <a:cs typeface="Courier New" panose="02070309020205020404" pitchFamily="49" charset="0"/>
              </a:rPr>
              <a:t>접속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#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(server, key=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, query='%20', display="1", start="1", target="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book_adv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",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d_isbn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=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 #</a:t>
            </a:r>
            <a:r>
              <a:rPr kumimoji="0" lang="ko-KR" altLang="en-US" sz="1600" dirty="0">
                <a:latin typeface="+mj-lt"/>
                <a:cs typeface="Courier New" panose="02070309020205020404" pitchFamily="49" charset="0"/>
              </a:rPr>
              <a:t>네이버 검색 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URL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uri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(server,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apikey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regKey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, q=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, output=</a:t>
            </a:r>
            <a:r>
              <a:rPr kumimoji="0" lang="en-US" altLang="ko-KR" sz="1600" dirty="0">
                <a:cs typeface="Courier New" panose="02070309020205020404" pitchFamily="49" charset="0"/>
              </a:rPr>
              <a:t>"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xml</a:t>
            </a:r>
            <a:r>
              <a:rPr kumimoji="0" lang="en-US" altLang="ko-KR" sz="1600" dirty="0">
                <a:cs typeface="Courier New" panose="02070309020205020404" pitchFamily="49" charset="0"/>
              </a:rPr>
              <a:t>"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다음 검색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URL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. . .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18690" y="1177479"/>
            <a:ext cx="7725639" cy="1077218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regKey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'c1b406b32dbbbbeee5f2a36ddc14067f' #</a:t>
            </a:r>
            <a:r>
              <a:rPr kumimoji="0" lang="ko-KR" altLang="en-US" sz="1600" dirty="0">
                <a:latin typeface="+mj-lt"/>
                <a:cs typeface="Courier New" panose="02070309020205020404" pitchFamily="49" charset="0"/>
              </a:rPr>
              <a:t>네이버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dirty="0" err="1">
                <a:latin typeface="+mj-lt"/>
                <a:cs typeface="Courier New" panose="02070309020205020404" pitchFamily="49" charset="0"/>
              </a:rPr>
              <a:t>테스트키</a:t>
            </a:r>
            <a:endParaRPr kumimoji="0" lang="ko-KR" altLang="en-US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regKey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'c65f7d130ef99a3dd1826fde11f9b0b3'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다음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키</a:t>
            </a:r>
            <a:endParaRPr kumimoji="0" lang="ko-KR" altLang="en-US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#server = "openapi.naver.com" #</a:t>
            </a:r>
            <a:r>
              <a:rPr kumimoji="0" lang="ko-KR" altLang="en-US" sz="1600" dirty="0">
                <a:latin typeface="+mj-lt"/>
                <a:cs typeface="Courier New" panose="02070309020205020404" pitchFamily="49" charset="0"/>
              </a:rPr>
              <a:t>네이버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dirty="0">
                <a:latin typeface="+mj-lt"/>
                <a:cs typeface="Courier New" panose="02070309020205020404" pitchFamily="49" charset="0"/>
              </a:rPr>
              <a:t>서버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server = "apis.daum.net"      		 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다음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OpenAPI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서버</a:t>
            </a:r>
            <a:endParaRPr kumimoji="0" lang="en-US" altLang="ko-KR" sz="1600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618691" y="2628901"/>
            <a:ext cx="7725639" cy="1077218"/>
          </a:xfrm>
          <a:prstGeom prst="rect">
            <a:avLst/>
          </a:prstGeom>
          <a:solidFill>
            <a:srgbClr val="D8FFCD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userURIBuilder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(server,**user):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#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"http://" + server + "/search" + "?" #</a:t>
            </a:r>
            <a:r>
              <a:rPr kumimoji="0" lang="ko-KR" altLang="en-US" sz="1600" dirty="0">
                <a:latin typeface="+mj-lt"/>
                <a:cs typeface="Courier New" panose="02070309020205020404" pitchFamily="49" charset="0"/>
              </a:rPr>
              <a:t>네이버 검색 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URL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str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"https://" + server + "/search/book" + "?"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다음 검색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URL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. . .</a:t>
            </a:r>
          </a:p>
        </p:txBody>
      </p:sp>
    </p:spTree>
    <p:extLst>
      <p:ext uri="{BB962C8B-B14F-4D97-AF65-F5344CB8AC3E}">
        <p14:creationId xmlns:p14="http://schemas.microsoft.com/office/powerpoint/2010/main" val="2729698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>
                <a:solidFill>
                  <a:schemeClr val="accent2"/>
                </a:solidFill>
              </a:rPr>
              <a:t> 검색 </a:t>
            </a:r>
            <a:r>
              <a:rPr lang="en-US" altLang="ko-KR" sz="2000" b="1" dirty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입력 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FF0000"/>
                </a:solidFill>
              </a:rPr>
              <a:t>다음 </a:t>
            </a: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키를 사용하여 실제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결과 생성됨 </a:t>
            </a:r>
            <a:r>
              <a:rPr lang="en-US" altLang="ko-KR" sz="1600" b="1" dirty="0">
                <a:solidFill>
                  <a:srgbClr val="FF0000"/>
                </a:solidFill>
              </a:rPr>
              <a:t>(17</a:t>
            </a:r>
            <a:r>
              <a:rPr lang="ko-KR" altLang="en-US" sz="1600" b="1" dirty="0">
                <a:solidFill>
                  <a:srgbClr val="FF0000"/>
                </a:solidFill>
              </a:rPr>
              <a:t>장 </a:t>
            </a:r>
            <a:r>
              <a:rPr lang="en-US" altLang="ko-KR" sz="1600" b="1" dirty="0">
                <a:solidFill>
                  <a:srgbClr val="FF0000"/>
                </a:solidFill>
              </a:rPr>
              <a:t>launcher.py </a:t>
            </a:r>
            <a:r>
              <a:rPr lang="ko-KR" altLang="en-US" sz="1600" b="1" dirty="0">
                <a:solidFill>
                  <a:srgbClr val="FF0000"/>
                </a:solidFill>
              </a:rPr>
              <a:t>파일 실행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48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4429" y="1754300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select menu :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input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to get :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0596513984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200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Book data downloading complete!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b'&lt;?xml version="1.0" encoding="UTF-8"?&gt;\n&lt;channel&gt;\n&lt;title&gt;Search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272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err="1"/>
              <a:t>Daum</a:t>
            </a:r>
            <a:r>
              <a:rPr lang="en-US" altLang="ko-KR" dirty="0"/>
              <a:t> </a:t>
            </a:r>
            <a:r>
              <a:rPr lang="en-US" altLang="ko-KR" dirty="0" err="1"/>
              <a:t>OpenAPI</a:t>
            </a:r>
            <a:r>
              <a:rPr lang="ko-KR" altLang="en-US" dirty="0"/>
              <a:t>를 이용하여 책 정보 가져오기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Daum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OpenAPI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ko-KR" altLang="en-US" sz="2000" b="1" dirty="0" err="1">
                <a:solidFill>
                  <a:schemeClr val="accent2"/>
                </a:solidFill>
              </a:rPr>
              <a:t>책정보</a:t>
            </a:r>
            <a:r>
              <a:rPr lang="ko-KR" altLang="en-US" sz="2000" b="1" dirty="0">
                <a:solidFill>
                  <a:schemeClr val="accent2"/>
                </a:solidFill>
              </a:rPr>
              <a:t> 검색 </a:t>
            </a:r>
            <a:r>
              <a:rPr lang="en-US" altLang="ko-KR" sz="2000" b="1" dirty="0">
                <a:solidFill>
                  <a:schemeClr val="accent2"/>
                </a:solidFill>
              </a:rPr>
              <a:t>: 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ISBN</a:t>
            </a:r>
            <a:r>
              <a:rPr lang="ko-KR" altLang="en-US" sz="2000" dirty="0"/>
              <a:t>을 입력 해당 책 정보를 </a:t>
            </a:r>
            <a:r>
              <a:rPr lang="en-US" altLang="ko-KR" sz="2000" dirty="0" err="1"/>
              <a:t>OpenAPI</a:t>
            </a:r>
            <a:r>
              <a:rPr lang="en-US" altLang="ko-KR" sz="2000" dirty="0"/>
              <a:t> </a:t>
            </a:r>
            <a:r>
              <a:rPr lang="ko-KR" altLang="en-US" sz="2000" dirty="0"/>
              <a:t>검색으로 가져와 책 제목만 </a:t>
            </a:r>
            <a:r>
              <a:rPr lang="en-US" altLang="ko-KR" sz="2000" dirty="0"/>
              <a:t>XML</a:t>
            </a:r>
            <a:r>
              <a:rPr lang="ko-KR" altLang="en-US" sz="2000" dirty="0"/>
              <a:t>에 저장하는 기능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FF0000"/>
                </a:solidFill>
              </a:rPr>
              <a:t>다음 </a:t>
            </a:r>
            <a:r>
              <a:rPr lang="en-US" altLang="ko-KR" sz="1600" b="1" dirty="0">
                <a:solidFill>
                  <a:srgbClr val="FF0000"/>
                </a:solidFill>
              </a:rPr>
              <a:t>API </a:t>
            </a:r>
            <a:r>
              <a:rPr lang="ko-KR" altLang="en-US" sz="1600" b="1" dirty="0">
                <a:solidFill>
                  <a:srgbClr val="FF0000"/>
                </a:solidFill>
              </a:rPr>
              <a:t>키를 사용하여 실제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결과 생성됨 </a:t>
            </a:r>
            <a:r>
              <a:rPr lang="en-US" altLang="ko-KR" sz="1600" b="1" dirty="0">
                <a:solidFill>
                  <a:srgbClr val="FF0000"/>
                </a:solidFill>
              </a:rPr>
              <a:t>(17</a:t>
            </a:r>
            <a:r>
              <a:rPr lang="ko-KR" altLang="en-US" sz="1600" b="1" dirty="0">
                <a:solidFill>
                  <a:srgbClr val="FF0000"/>
                </a:solidFill>
              </a:rPr>
              <a:t>장 </a:t>
            </a:r>
            <a:r>
              <a:rPr lang="en-US" altLang="ko-KR" sz="1600" b="1" dirty="0">
                <a:solidFill>
                  <a:srgbClr val="FF0000"/>
                </a:solidFill>
              </a:rPr>
              <a:t>launcher.py </a:t>
            </a:r>
            <a:r>
              <a:rPr lang="ko-KR" altLang="en-US" sz="1600" b="1" dirty="0">
                <a:solidFill>
                  <a:srgbClr val="FF0000"/>
                </a:solidFill>
              </a:rPr>
              <a:t>파일 실행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49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4429" y="1749368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dom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to xml: p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Quit program:   q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print Book list: 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Add new book: a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sEarch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Book Title: 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Make html: 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select menu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b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Very Hungry Caterpillar Pop-Up Book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The Shack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You Can Negotiate Anything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title= 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Learning Python 3/E</a:t>
            </a:r>
          </a:p>
        </p:txBody>
      </p:sp>
    </p:spTree>
    <p:extLst>
      <p:ext uri="{BB962C8B-B14F-4D97-AF65-F5344CB8AC3E}">
        <p14:creationId xmlns:p14="http://schemas.microsoft.com/office/powerpoint/2010/main" val="205448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파이썬이</a:t>
            </a:r>
            <a:r>
              <a:rPr lang="ko-KR" altLang="en-US" dirty="0"/>
              <a:t> 지원하는 네트워크</a:t>
            </a:r>
            <a:r>
              <a:rPr lang="en-US" altLang="ko-KR" dirty="0"/>
              <a:t>, </a:t>
            </a:r>
            <a:r>
              <a:rPr lang="ko-KR" altLang="en-US" dirty="0"/>
              <a:t>인터넷 모듈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socket </a:t>
            </a:r>
            <a:r>
              <a:rPr lang="ko-KR" altLang="en-US" sz="2000" b="1" dirty="0">
                <a:solidFill>
                  <a:schemeClr val="accent2"/>
                </a:solidFill>
              </a:rPr>
              <a:t>예제 실행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/>
              <a:t>socket_server.py </a:t>
            </a:r>
            <a:r>
              <a:rPr lang="ko-KR" altLang="en-US" sz="2000" dirty="0"/>
              <a:t> 코딩 후 실행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457200" lvl="1" indent="0" eaLnBrk="1" hangingPunct="1">
              <a:buNone/>
            </a:pP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/>
              <a:t>socket_client.py</a:t>
            </a:r>
            <a:r>
              <a:rPr lang="ko-KR" altLang="en-US" sz="2000" dirty="0"/>
              <a:t> 코딩 후 실행</a:t>
            </a:r>
            <a:endParaRPr lang="en-US" altLang="ko-KR" sz="2000" dirty="0"/>
          </a:p>
          <a:p>
            <a:pPr marL="457200" lvl="1" indent="0" eaLnBrk="1" hangingPunct="1">
              <a:buNone/>
            </a:pPr>
            <a:endParaRPr lang="en-US" altLang="ko-KR" sz="2000" dirty="0"/>
          </a:p>
          <a:p>
            <a:pPr marL="457200" lvl="1" indent="0" eaLnBrk="1" hangingPunct="1">
              <a:buNone/>
            </a:pP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/>
              <a:t>서버 </a:t>
            </a:r>
            <a:r>
              <a:rPr lang="ko-KR" altLang="en-US" sz="2000" dirty="0" err="1"/>
              <a:t>콘솔창</a:t>
            </a:r>
            <a:r>
              <a:rPr lang="ko-KR" altLang="en-US" sz="2000" dirty="0"/>
              <a:t> 내용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457200" lvl="1" indent="0" eaLnBrk="1" hangingPunct="1">
              <a:buNone/>
            </a:pP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/>
              <a:t>클라이언트 </a:t>
            </a:r>
            <a:r>
              <a:rPr lang="ko-KR" altLang="en-US" sz="2000" dirty="0" err="1"/>
              <a:t>콘솔창</a:t>
            </a:r>
            <a:r>
              <a:rPr lang="ko-KR" altLang="en-US" sz="2000" dirty="0"/>
              <a:t> 내용</a:t>
            </a:r>
            <a:endParaRPr lang="ko-KR" altLang="en-US" sz="16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18" y="1520854"/>
            <a:ext cx="4210400" cy="842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318" y="2672909"/>
            <a:ext cx="5130604" cy="1074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18" y="5170075"/>
            <a:ext cx="7257448" cy="1079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318" y="4050172"/>
            <a:ext cx="6883252" cy="817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1770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2"/>
                </a:solidFill>
              </a:rPr>
              <a:t>이메일 전송 프로토콜 </a:t>
            </a:r>
            <a:r>
              <a:rPr lang="en-US" altLang="ko-KR" sz="2000" b="1" dirty="0">
                <a:solidFill>
                  <a:schemeClr val="accent2"/>
                </a:solidFill>
              </a:rPr>
              <a:t>SMTP</a:t>
            </a:r>
            <a:r>
              <a:rPr lang="en-US" altLang="ko-KR" sz="2000" dirty="0">
                <a:solidFill>
                  <a:schemeClr val="tx2"/>
                </a:solidFill>
              </a:rPr>
              <a:t> : 7</a:t>
            </a:r>
            <a:r>
              <a:rPr lang="ko-KR" altLang="en-US" sz="2000" dirty="0">
                <a:solidFill>
                  <a:schemeClr val="tx2"/>
                </a:solidFill>
              </a:rPr>
              <a:t>비트 아스키 문자만 전송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MIME(Multipurpose Internet Mail Extensions) </a:t>
            </a:r>
            <a:r>
              <a:rPr lang="en-US" altLang="ko-KR" sz="2000" dirty="0">
                <a:solidFill>
                  <a:schemeClr val="tx2"/>
                </a:solidFill>
              </a:rPr>
              <a:t>: </a:t>
            </a:r>
            <a:r>
              <a:rPr lang="ko-KR" altLang="en-US" sz="2000" dirty="0">
                <a:solidFill>
                  <a:schemeClr val="tx2"/>
                </a:solidFill>
              </a:rPr>
              <a:t>전자우편 인터넷 표준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2"/>
                </a:solidFill>
              </a:rPr>
              <a:t>영어가 아닌 문자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바이너리 </a:t>
            </a:r>
            <a:r>
              <a:rPr lang="en-US" altLang="ko-KR" sz="1600" dirty="0">
                <a:solidFill>
                  <a:schemeClr val="tx2"/>
                </a:solidFill>
              </a:rPr>
              <a:t>(</a:t>
            </a:r>
            <a:r>
              <a:rPr lang="ko-KR" altLang="en-US" sz="1600" dirty="0">
                <a:solidFill>
                  <a:schemeClr val="tx2"/>
                </a:solidFill>
              </a:rPr>
              <a:t>그림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음악</a:t>
            </a:r>
            <a:r>
              <a:rPr lang="en-US" altLang="ko-KR" sz="1600" dirty="0"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solidFill>
                  <a:schemeClr val="tx2"/>
                </a:solidFill>
              </a:rPr>
              <a:t>영화</a:t>
            </a:r>
            <a:r>
              <a:rPr lang="en-US" altLang="ko-KR" sz="1600" dirty="0">
                <a:solidFill>
                  <a:schemeClr val="tx2"/>
                </a:solidFill>
              </a:rPr>
              <a:t>) </a:t>
            </a:r>
            <a:r>
              <a:rPr lang="ko-KR" altLang="en-US" sz="1600" dirty="0">
                <a:solidFill>
                  <a:schemeClr val="tx2"/>
                </a:solidFill>
              </a:rPr>
              <a:t> 전송 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2"/>
                </a:solidFill>
              </a:rPr>
              <a:t>내장 패키지 </a:t>
            </a:r>
            <a:r>
              <a:rPr lang="en-US" altLang="ko-KR" sz="2000" b="1" dirty="0">
                <a:solidFill>
                  <a:schemeClr val="accent2"/>
                </a:solidFill>
              </a:rPr>
              <a:t>email</a:t>
            </a:r>
            <a:r>
              <a:rPr lang="en-US" altLang="ko-KR" sz="2000" dirty="0">
                <a:solidFill>
                  <a:schemeClr val="tx2"/>
                </a:solidFill>
              </a:rPr>
              <a:t> </a:t>
            </a:r>
            <a:r>
              <a:rPr lang="ko-KR" altLang="en-US" sz="2000" dirty="0">
                <a:solidFill>
                  <a:schemeClr val="tx2"/>
                </a:solidFill>
              </a:rPr>
              <a:t>모듈</a:t>
            </a:r>
            <a:r>
              <a:rPr lang="en-US" altLang="ko-KR" sz="2000" dirty="0">
                <a:solidFill>
                  <a:schemeClr val="tx2"/>
                </a:solidFill>
              </a:rPr>
              <a:t> </a:t>
            </a:r>
            <a:r>
              <a:rPr lang="ko-KR" altLang="en-US" sz="2000" dirty="0">
                <a:solidFill>
                  <a:schemeClr val="tx2"/>
                </a:solidFill>
              </a:rPr>
              <a:t>사용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50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78289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2"/>
                </a:solidFill>
              </a:rPr>
              <a:t>예제 </a:t>
            </a:r>
            <a:r>
              <a:rPr lang="en-US" altLang="ko-KR" sz="2000" b="1" dirty="0">
                <a:solidFill>
                  <a:schemeClr val="accent2"/>
                </a:solidFill>
              </a:rPr>
              <a:t>simpleEmail.py</a:t>
            </a:r>
            <a:r>
              <a:rPr lang="en-US" altLang="ko-KR" sz="2000" dirty="0">
                <a:solidFill>
                  <a:schemeClr val="tx2"/>
                </a:solidFill>
              </a:rPr>
              <a:t> : </a:t>
            </a:r>
            <a:r>
              <a:rPr lang="ko-KR" altLang="en-US" sz="2000" dirty="0">
                <a:solidFill>
                  <a:schemeClr val="tx2"/>
                </a:solidFill>
              </a:rPr>
              <a:t>간단한 텍스트 </a:t>
            </a:r>
            <a:r>
              <a:rPr lang="en-US" altLang="ko-KR" sz="2000" dirty="0">
                <a:solidFill>
                  <a:schemeClr val="tx2"/>
                </a:solidFill>
              </a:rPr>
              <a:t>STMP </a:t>
            </a:r>
            <a:r>
              <a:rPr lang="ko-KR" altLang="en-US" sz="2000" dirty="0">
                <a:solidFill>
                  <a:schemeClr val="tx2"/>
                </a:solidFill>
              </a:rPr>
              <a:t>이메일 전송 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ko-KR" altLang="en-US" sz="2000" dirty="0">
                <a:solidFill>
                  <a:schemeClr val="tx2"/>
                </a:solidFill>
              </a:rPr>
              <a:t>실행 안됨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51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smtplib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		 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#Import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MIMEText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smtpHost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"smtp.test.com"   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smtp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서버 주소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text = "hello world"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(text) 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텍스트가 기본인 메일을 하나 생성합니다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 text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는 반듯이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ASCII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코드여야만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합니다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만약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unicode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가 들어 있다면 받는 쪽에서 문자가 깨짐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"test@send.com" 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보내는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주소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"test@rec.com"  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받는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['Subject'] = "test email"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recipientAddr</a:t>
            </a: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				#SMTP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서버를 이용해 메일 보냅니다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smtpHost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s.connect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, [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],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54814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2"/>
                </a:solidFill>
              </a:rPr>
              <a:t>예제 </a:t>
            </a:r>
            <a:r>
              <a:rPr lang="en-US" altLang="ko-KR" sz="2000" b="1" dirty="0">
                <a:solidFill>
                  <a:schemeClr val="accent2"/>
                </a:solidFill>
              </a:rPr>
              <a:t>MixedType.py</a:t>
            </a:r>
            <a:r>
              <a:rPr lang="en-US" altLang="ko-KR" sz="2000" dirty="0">
                <a:solidFill>
                  <a:schemeClr val="tx2"/>
                </a:solidFill>
              </a:rPr>
              <a:t> : </a:t>
            </a:r>
            <a:r>
              <a:rPr lang="ko-KR" altLang="en-US" sz="2000" dirty="0">
                <a:solidFill>
                  <a:schemeClr val="tx2"/>
                </a:solidFill>
              </a:rPr>
              <a:t>메일에 </a:t>
            </a:r>
            <a:r>
              <a:rPr lang="en-US" altLang="ko-KR" sz="2000" dirty="0">
                <a:solidFill>
                  <a:schemeClr val="tx2"/>
                </a:solidFill>
              </a:rPr>
              <a:t>html</a:t>
            </a:r>
            <a:r>
              <a:rPr lang="ko-KR" altLang="en-US" sz="2000" dirty="0">
                <a:solidFill>
                  <a:schemeClr val="tx2"/>
                </a:solidFill>
              </a:rPr>
              <a:t>과 이미지 파일 첨부 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ko-KR" altLang="en-US" sz="2000" dirty="0">
                <a:solidFill>
                  <a:schemeClr val="tx2"/>
                </a:solidFill>
              </a:rPr>
              <a:t>실행 안됨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52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mimetypes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email.mime.base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파일 첨부 위해서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텍스트를 위해서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email.mime.image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MIMEImage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이미지를 위해서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#global value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host = "smtp.test.com" 	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#your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smtp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address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"logo.html"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imageFileName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"logo.gif"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"test@send.com"    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보내는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"test@rec.com"  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받는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("multipart", "mixed")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#create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MMIMEBase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                                                           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#”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메이저타입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”/“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마이너타입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”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['Subject'] = "Test email in Python 3.0"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recipientAddr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1425928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2"/>
                </a:solidFill>
              </a:rPr>
              <a:t>예제 </a:t>
            </a:r>
            <a:r>
              <a:rPr lang="en-US" altLang="ko-KR" sz="2000" b="1" dirty="0">
                <a:solidFill>
                  <a:schemeClr val="accent2"/>
                </a:solidFill>
              </a:rPr>
              <a:t>MixedType.py</a:t>
            </a:r>
            <a:r>
              <a:rPr lang="en-US" altLang="ko-KR" sz="2000" dirty="0">
                <a:solidFill>
                  <a:schemeClr val="tx2"/>
                </a:solidFill>
              </a:rPr>
              <a:t> : </a:t>
            </a:r>
            <a:r>
              <a:rPr lang="ko-KR" altLang="en-US" sz="2000" dirty="0">
                <a:solidFill>
                  <a:schemeClr val="tx2"/>
                </a:solidFill>
              </a:rPr>
              <a:t>메일에 </a:t>
            </a:r>
            <a:r>
              <a:rPr lang="en-US" altLang="ko-KR" sz="2000" dirty="0">
                <a:solidFill>
                  <a:schemeClr val="tx2"/>
                </a:solidFill>
              </a:rPr>
              <a:t>html</a:t>
            </a:r>
            <a:r>
              <a:rPr lang="ko-KR" altLang="en-US" sz="2000" dirty="0">
                <a:solidFill>
                  <a:schemeClr val="tx2"/>
                </a:solidFill>
              </a:rPr>
              <a:t>과 이미지 파일 첨부 </a:t>
            </a:r>
            <a:r>
              <a:rPr lang="en-US" altLang="ko-KR" sz="2000" dirty="0">
                <a:solidFill>
                  <a:schemeClr val="tx2"/>
                </a:solidFill>
              </a:rPr>
              <a:t>(</a:t>
            </a:r>
            <a:r>
              <a:rPr lang="ko-KR" altLang="en-US" sz="2000" dirty="0">
                <a:solidFill>
                  <a:schemeClr val="tx2"/>
                </a:solidFill>
              </a:rPr>
              <a:t>실행 안됨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53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. . 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htmlFD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open(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, '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rb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')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#HTML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파일 오픈 후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MIMEText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생성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HtmlPart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htmlFD.read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(), _charset = ＇UTF-8＇ 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htmlFD.close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imageFD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open(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imageFileName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, ＇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rb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＇)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#image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파일 오픈 후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MIMEImage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생성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ImagePart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MIMEImage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imageFD.read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imageFD.close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ImagePart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만들었던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mime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을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MIMEBase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에 첨부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HtmlPart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				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헤더에 첨부 파일에 대한 정보 추가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msg.add_header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('Content-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Disposition','attachment',filename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imageFileName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['Subject'] = "test python email"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recipientAddr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(host) 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메일을 발송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s.connect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, [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],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81879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2"/>
                </a:solidFill>
              </a:rPr>
              <a:t>Gmail </a:t>
            </a:r>
            <a:r>
              <a:rPr lang="ko-KR" altLang="en-US" sz="2000" dirty="0">
                <a:solidFill>
                  <a:schemeClr val="tx2"/>
                </a:solidFill>
              </a:rPr>
              <a:t>이용 정보</a:t>
            </a:r>
            <a:endParaRPr lang="en-US" altLang="ko-KR" sz="20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2"/>
                </a:solidFill>
              </a:rPr>
              <a:t>TLS (Transport Layer Security)</a:t>
            </a:r>
            <a:r>
              <a:rPr lang="ko-KR" altLang="en-US" sz="1600" b="1" dirty="0">
                <a:solidFill>
                  <a:schemeClr val="accent2"/>
                </a:solidFill>
              </a:rPr>
              <a:t>는 </a:t>
            </a:r>
            <a:r>
              <a:rPr lang="en-US" altLang="ko-KR" sz="1600" b="1" dirty="0">
                <a:solidFill>
                  <a:schemeClr val="accent2"/>
                </a:solidFill>
              </a:rPr>
              <a:t>TCP/IP </a:t>
            </a:r>
            <a:r>
              <a:rPr lang="ko-KR" altLang="en-US" sz="1600" b="1" dirty="0">
                <a:solidFill>
                  <a:schemeClr val="accent2"/>
                </a:solidFill>
              </a:rPr>
              <a:t>같은 통신에서 사용하는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암호규약</a:t>
            </a:r>
            <a:endParaRPr lang="en-US" altLang="ko-KR" sz="16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accent2"/>
                </a:solidFill>
              </a:rPr>
              <a:t>STARTTLS</a:t>
            </a:r>
            <a:r>
              <a:rPr lang="ko-KR" altLang="en-US" sz="1600" b="1" dirty="0">
                <a:solidFill>
                  <a:schemeClr val="accent2"/>
                </a:solidFill>
              </a:rPr>
              <a:t>는 텍스트에 대한 암호화를 업그레이드하고 확장한 버전</a:t>
            </a:r>
            <a:r>
              <a:rPr lang="en-US" altLang="ko-KR" sz="1600" b="1" dirty="0">
                <a:solidFill>
                  <a:schemeClr val="accent2"/>
                </a:solidFill>
              </a:rPr>
              <a:t> </a:t>
            </a:r>
            <a:endParaRPr lang="en-US" altLang="ko-KR" sz="8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54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370859"/>
              </p:ext>
            </p:extLst>
          </p:nvPr>
        </p:nvGraphicFramePr>
        <p:xfrm>
          <a:off x="763007" y="1397000"/>
          <a:ext cx="7592236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6118">
                  <a:extLst>
                    <a:ext uri="{9D8B030D-6E8A-4147-A177-3AD203B41FA5}">
                      <a16:colId xmlns:a16="http://schemas.microsoft.com/office/drawing/2014/main" val="2837930195"/>
                    </a:ext>
                  </a:extLst>
                </a:gridCol>
                <a:gridCol w="3796118">
                  <a:extLst>
                    <a:ext uri="{9D8B030D-6E8A-4147-A177-3AD203B41FA5}">
                      <a16:colId xmlns:a16="http://schemas.microsoft.com/office/drawing/2014/main" val="544462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받는 메일 서버 </a:t>
                      </a:r>
                      <a:r>
                        <a:rPr lang="en-US" altLang="ko-KR" dirty="0"/>
                        <a:t>(POP#)</a:t>
                      </a:r>
                      <a:r>
                        <a:rPr lang="en-US" altLang="ko-KR" baseline="0" dirty="0"/>
                        <a:t> – SSL </a:t>
                      </a:r>
                      <a:r>
                        <a:rPr lang="ko-KR" altLang="en-US" baseline="0" dirty="0"/>
                        <a:t>필요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주소</a:t>
                      </a:r>
                      <a:r>
                        <a:rPr lang="en-US" altLang="ko-KR" dirty="0"/>
                        <a:t>: pop.gmail.com</a:t>
                      </a:r>
                    </a:p>
                    <a:p>
                      <a:pPr latinLnBrk="1"/>
                      <a:r>
                        <a:rPr lang="en-US" altLang="ko-KR" dirty="0"/>
                        <a:t>SSL </a:t>
                      </a:r>
                      <a:r>
                        <a:rPr lang="ko-KR" altLang="en-US" dirty="0"/>
                        <a:t>사용 </a:t>
                      </a:r>
                      <a:r>
                        <a:rPr lang="en-US" altLang="ko-KR" dirty="0"/>
                        <a:t>: Yes</a:t>
                      </a:r>
                    </a:p>
                    <a:p>
                      <a:pPr latinLnBrk="1"/>
                      <a:r>
                        <a:rPr lang="ko-KR" altLang="en-US" dirty="0"/>
                        <a:t>포트 </a:t>
                      </a:r>
                      <a:r>
                        <a:rPr lang="en-US" altLang="ko-KR" dirty="0"/>
                        <a:t>: 995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93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보내는 메일 서버 </a:t>
                      </a:r>
                      <a:r>
                        <a:rPr lang="en-US" altLang="ko-KR" dirty="0"/>
                        <a:t>(SMTP) – TLS </a:t>
                      </a:r>
                      <a:r>
                        <a:rPr lang="ko-KR" altLang="en-US" dirty="0"/>
                        <a:t>필요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주소</a:t>
                      </a:r>
                      <a:r>
                        <a:rPr lang="en-US" altLang="ko-KR" dirty="0"/>
                        <a:t>:</a:t>
                      </a:r>
                      <a:r>
                        <a:rPr lang="en-US" altLang="ko-KR" baseline="0" dirty="0"/>
                        <a:t> smtp.gmail.com</a:t>
                      </a:r>
                    </a:p>
                    <a:p>
                      <a:pPr latinLnBrk="1"/>
                      <a:r>
                        <a:rPr lang="ko-KR" altLang="en-US" baseline="0" dirty="0"/>
                        <a:t>인증 사용</a:t>
                      </a:r>
                      <a:r>
                        <a:rPr lang="en-US" altLang="ko-KR" baseline="0" dirty="0"/>
                        <a:t>: Yes</a:t>
                      </a:r>
                    </a:p>
                    <a:p>
                      <a:pPr latinLnBrk="1"/>
                      <a:r>
                        <a:rPr lang="en-US" altLang="ko-KR" baseline="0" dirty="0"/>
                        <a:t>STARTTLS </a:t>
                      </a:r>
                      <a:r>
                        <a:rPr lang="ko-KR" altLang="en-US" baseline="0" dirty="0"/>
                        <a:t>사용</a:t>
                      </a:r>
                      <a:r>
                        <a:rPr lang="en-US" altLang="ko-KR" baseline="0" dirty="0"/>
                        <a:t>: Yes</a:t>
                      </a:r>
                    </a:p>
                    <a:p>
                      <a:pPr latinLnBrk="1"/>
                      <a:r>
                        <a:rPr lang="ko-KR" altLang="en-US" baseline="0" dirty="0"/>
                        <a:t>포트</a:t>
                      </a:r>
                      <a:r>
                        <a:rPr lang="en-US" altLang="ko-KR" baseline="0" dirty="0"/>
                        <a:t>: 465 </a:t>
                      </a:r>
                      <a:r>
                        <a:rPr lang="ko-KR" altLang="en-US" baseline="0" dirty="0"/>
                        <a:t>혹은 </a:t>
                      </a:r>
                      <a:r>
                        <a:rPr lang="en-US" altLang="ko-KR" baseline="0" dirty="0"/>
                        <a:t>587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2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계정 이름</a:t>
                      </a:r>
                      <a:r>
                        <a:rPr lang="en-US" altLang="ko-KR" dirty="0"/>
                        <a:t>: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Gmail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가입된 계정의 이메일 주소 전체 </a:t>
                      </a:r>
                      <a:r>
                        <a:rPr lang="en-US" altLang="ko-KR" baseline="0" dirty="0"/>
                        <a:t>(@gmail.com)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9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 주소</a:t>
                      </a:r>
                      <a:r>
                        <a:rPr lang="en-US" altLang="ko-KR" dirty="0"/>
                        <a:t>: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받는 사람 이메일 주소 </a:t>
                      </a:r>
                      <a:r>
                        <a:rPr lang="en-US" altLang="ko-KR" dirty="0"/>
                        <a:t>(username@gmail.com)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2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: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Gmail </a:t>
                      </a:r>
                      <a:r>
                        <a:rPr lang="ko-KR" altLang="en-US" dirty="0"/>
                        <a:t>계정 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12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753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2"/>
                </a:solidFill>
              </a:rPr>
              <a:t>Gmail </a:t>
            </a:r>
            <a:r>
              <a:rPr lang="ko-KR" altLang="en-US" sz="2000" dirty="0">
                <a:solidFill>
                  <a:schemeClr val="tx2"/>
                </a:solidFill>
              </a:rPr>
              <a:t>인증 에러 </a:t>
            </a:r>
            <a:r>
              <a:rPr lang="en-US" altLang="ko-KR" sz="2000" dirty="0">
                <a:solidFill>
                  <a:schemeClr val="tx2"/>
                </a:solidFill>
              </a:rPr>
              <a:t>: python3.6</a:t>
            </a:r>
            <a:r>
              <a:rPr lang="ko-KR" altLang="en-US" sz="2000" dirty="0">
                <a:solidFill>
                  <a:schemeClr val="tx2"/>
                </a:solidFill>
              </a:rPr>
              <a:t>에서 버그는 없지만 </a:t>
            </a:r>
            <a:r>
              <a:rPr lang="en-US" altLang="ko-KR" sz="2000" b="1" dirty="0">
                <a:solidFill>
                  <a:srgbClr val="FF0000"/>
                </a:solidFill>
              </a:rPr>
              <a:t>Google </a:t>
            </a:r>
            <a:r>
              <a:rPr lang="ko-KR" altLang="en-US" sz="2000" b="1" dirty="0">
                <a:solidFill>
                  <a:srgbClr val="FF0000"/>
                </a:solidFill>
              </a:rPr>
              <a:t>최신보안표준에러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55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5016758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("smtp.gmail.com",587)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#SMTP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서버 설정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nSTARTTLS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#STARTTLS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시작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(220, b'2.0.0 Ready to start TLS')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nAUTH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LOGIN PLAIN XOAUTH2 PLAIN-CLIENTTOKEN OAUTHBEARER XOAUTH\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("prof.youngsik.kim@gmail.com",“********")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Traceback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(most recent call last):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 File "&lt;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stdin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&gt;", line 1, in &lt;module&gt;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 File "C:\Anaconda3\lib\smtplib.py", line 729, in login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   raise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last_exception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raise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SMTPAuthenticationError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(code,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resp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smtplib.SMTPAuthenticationError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: (534, b'5.7.14</a:t>
            </a:r>
          </a:p>
        </p:txBody>
      </p:sp>
    </p:spTree>
    <p:extLst>
      <p:ext uri="{BB962C8B-B14F-4D97-AF65-F5344CB8AC3E}">
        <p14:creationId xmlns:p14="http://schemas.microsoft.com/office/powerpoint/2010/main" val="3650429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2"/>
                </a:solidFill>
              </a:rPr>
              <a:t>Gmail </a:t>
            </a:r>
            <a:r>
              <a:rPr lang="ko-KR" altLang="en-US" sz="2000" dirty="0">
                <a:solidFill>
                  <a:schemeClr val="tx2"/>
                </a:solidFill>
              </a:rPr>
              <a:t>인증 에러 </a:t>
            </a:r>
            <a:r>
              <a:rPr lang="en-US" altLang="ko-KR" sz="2000" dirty="0">
                <a:solidFill>
                  <a:schemeClr val="tx2"/>
                </a:solidFill>
              </a:rPr>
              <a:t>: python3.6</a:t>
            </a:r>
            <a:r>
              <a:rPr lang="ko-KR" altLang="en-US" sz="2000" dirty="0">
                <a:solidFill>
                  <a:schemeClr val="tx2"/>
                </a:solidFill>
              </a:rPr>
              <a:t>에서 버그는 없지만 </a:t>
            </a:r>
            <a:r>
              <a:rPr lang="en-US" altLang="ko-KR" sz="2000" b="1" dirty="0">
                <a:solidFill>
                  <a:srgbClr val="FF0000"/>
                </a:solidFill>
              </a:rPr>
              <a:t>Google </a:t>
            </a:r>
            <a:r>
              <a:rPr lang="ko-KR" altLang="en-US" sz="2000" b="1" dirty="0">
                <a:solidFill>
                  <a:srgbClr val="FF0000"/>
                </a:solidFill>
              </a:rPr>
              <a:t>최신보안표준에러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56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6" y="1197934"/>
            <a:ext cx="5488127" cy="504541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09258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2"/>
                </a:solidFill>
              </a:rPr>
              <a:t>Gmail </a:t>
            </a:r>
            <a:r>
              <a:rPr lang="ko-KR" altLang="en-US" sz="2000" dirty="0">
                <a:solidFill>
                  <a:schemeClr val="tx2"/>
                </a:solidFill>
              </a:rPr>
              <a:t>인증 에러 </a:t>
            </a:r>
            <a:r>
              <a:rPr lang="en-US" altLang="ko-KR" sz="2000" dirty="0">
                <a:solidFill>
                  <a:schemeClr val="tx2"/>
                </a:solidFill>
              </a:rPr>
              <a:t>: python3.6</a:t>
            </a:r>
            <a:r>
              <a:rPr lang="ko-KR" altLang="en-US" sz="2000" dirty="0">
                <a:solidFill>
                  <a:schemeClr val="tx2"/>
                </a:solidFill>
              </a:rPr>
              <a:t>에서 버그는 없지만 </a:t>
            </a:r>
            <a:r>
              <a:rPr lang="en-US" altLang="ko-KR" sz="2000" b="1" dirty="0">
                <a:solidFill>
                  <a:srgbClr val="FF0000"/>
                </a:solidFill>
              </a:rPr>
              <a:t>Google </a:t>
            </a:r>
            <a:r>
              <a:rPr lang="ko-KR" altLang="en-US" sz="2000" b="1" dirty="0">
                <a:solidFill>
                  <a:srgbClr val="FF0000"/>
                </a:solidFill>
              </a:rPr>
              <a:t>최신보안표준에러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57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15" y="1522371"/>
            <a:ext cx="5468232" cy="468818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01662" y="1133937"/>
            <a:ext cx="8393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https://support.google.com/accounts/answer/6010255?hl=ko</a:t>
            </a:r>
          </a:p>
        </p:txBody>
      </p:sp>
      <p:sp>
        <p:nvSpPr>
          <p:cNvPr id="10" name="아래쪽 화살표 9"/>
          <p:cNvSpPr/>
          <p:nvPr/>
        </p:nvSpPr>
        <p:spPr>
          <a:xfrm rot="2958565">
            <a:off x="3418038" y="3961512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169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2"/>
                </a:solidFill>
              </a:rPr>
              <a:t>Gmail </a:t>
            </a:r>
            <a:r>
              <a:rPr lang="ko-KR" altLang="en-US" sz="2000" dirty="0">
                <a:solidFill>
                  <a:schemeClr val="tx2"/>
                </a:solidFill>
              </a:rPr>
              <a:t>인증  </a:t>
            </a:r>
            <a:r>
              <a:rPr lang="en-US" altLang="ko-KR" sz="2000" dirty="0">
                <a:solidFill>
                  <a:schemeClr val="tx2"/>
                </a:solidFill>
              </a:rPr>
              <a:t>: </a:t>
            </a:r>
            <a:r>
              <a:rPr lang="ko-KR" altLang="en-US" sz="2000" b="1" dirty="0">
                <a:solidFill>
                  <a:srgbClr val="FF0000"/>
                </a:solidFill>
              </a:rPr>
              <a:t>보안 수준 낮은 앱의 액세스 사용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58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4" name="직사각형 3"/>
          <p:cNvSpPr/>
          <p:nvPr/>
        </p:nvSpPr>
        <p:spPr>
          <a:xfrm>
            <a:off x="501662" y="1133937"/>
            <a:ext cx="8393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https://www.google.com/settings/security/lesssecureapps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54" y="1639426"/>
            <a:ext cx="6744005" cy="458574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아래쪽 화살표 8"/>
          <p:cNvSpPr/>
          <p:nvPr/>
        </p:nvSpPr>
        <p:spPr>
          <a:xfrm rot="2958565">
            <a:off x="4465662" y="3354830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45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tx2"/>
                </a:solidFill>
              </a:rPr>
              <a:t>Gmail </a:t>
            </a:r>
            <a:r>
              <a:rPr lang="ko-KR" altLang="en-US" sz="2000" dirty="0">
                <a:solidFill>
                  <a:schemeClr val="tx2"/>
                </a:solidFill>
              </a:rPr>
              <a:t>인증 </a:t>
            </a:r>
            <a:r>
              <a:rPr lang="en-US" altLang="ko-KR" sz="2000" dirty="0">
                <a:solidFill>
                  <a:schemeClr val="tx2"/>
                </a:solidFill>
              </a:rPr>
              <a:t>: </a:t>
            </a:r>
            <a:r>
              <a:rPr lang="en-US" altLang="ko-KR" sz="2000" b="1" dirty="0">
                <a:solidFill>
                  <a:srgbClr val="FF0000"/>
                </a:solidFill>
              </a:rPr>
              <a:t>Google </a:t>
            </a:r>
            <a:r>
              <a:rPr lang="ko-KR" altLang="en-US" sz="2000" b="1" dirty="0">
                <a:solidFill>
                  <a:srgbClr val="FF0000"/>
                </a:solidFill>
              </a:rPr>
              <a:t>보안 수준 낮은 앱의 액세스 허용 후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59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3785652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smtplib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("smtp.gmail.com",587)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#SMTP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서버 설정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nSTARTTLS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#STARTTLS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시작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(220, b'2.0.0 Ready to start TLS')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s.ehlo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(250,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b'smtp.gmail.com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at your service, [71.60.56.114]\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nSIZE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35882577\n8BITMIME\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nAUTH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LOGIN PLAIN XOAUTH2 PLAIN-CLIENTTOKEN OAUTHBEARER XOAUTH\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nENHANCEDSTATUSCODES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nPIPELINING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nCHUNKING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\nSMTPUTF8')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("prof.youngsik.kim@gmail.com",“********")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(235, b'2.7.0 Accepted')</a:t>
            </a:r>
          </a:p>
        </p:txBody>
      </p:sp>
    </p:spTree>
    <p:extLst>
      <p:ext uri="{BB962C8B-B14F-4D97-AF65-F5344CB8AC3E}">
        <p14:creationId xmlns:p14="http://schemas.microsoft.com/office/powerpoint/2010/main" val="335452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파이썬이</a:t>
            </a:r>
            <a:r>
              <a:rPr lang="ko-KR" altLang="en-US" dirty="0"/>
              <a:t> 지원하는 네트워크</a:t>
            </a:r>
            <a:r>
              <a:rPr lang="en-US" altLang="ko-KR" dirty="0"/>
              <a:t>, </a:t>
            </a:r>
            <a:r>
              <a:rPr lang="ko-KR" altLang="en-US" dirty="0"/>
              <a:t>인터넷 모듈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email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이메일을 다루는 데 필요한 패키지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json</a:t>
            </a:r>
            <a:r>
              <a:rPr lang="en-US" altLang="ko-KR" sz="2000" b="1" dirty="0">
                <a:solidFill>
                  <a:schemeClr val="accent2"/>
                </a:solidFill>
              </a:rPr>
              <a:t>(JavaScript Object Notation)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가벼운 데이터 교환을 위한 자바스크립트 문법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dump</a:t>
            </a:r>
            <a:r>
              <a:rPr lang="en-US" altLang="ko-KR" sz="1600" dirty="0"/>
              <a:t> (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데이터를 </a:t>
            </a:r>
            <a:r>
              <a:rPr lang="en-US" altLang="ko-KR" sz="1600" dirty="0" err="1"/>
              <a:t>json</a:t>
            </a:r>
            <a:r>
              <a:rPr lang="en-US" altLang="ko-KR" sz="1600" dirty="0"/>
              <a:t> </a:t>
            </a:r>
            <a:r>
              <a:rPr lang="ko-KR" altLang="en-US" sz="1600" dirty="0"/>
              <a:t>형식으로 변환</a:t>
            </a:r>
            <a:r>
              <a:rPr lang="en-US" altLang="ko-KR" sz="1600" dirty="0"/>
              <a:t>), </a:t>
            </a:r>
            <a:r>
              <a:rPr lang="en-US" altLang="ko-KR" sz="1600" b="1" dirty="0"/>
              <a:t>decode</a:t>
            </a:r>
            <a:r>
              <a:rPr lang="en-US" altLang="ko-KR" sz="1600" dirty="0"/>
              <a:t> (</a:t>
            </a:r>
            <a:r>
              <a:rPr lang="en-US" altLang="ko-KR" sz="1600" dirty="0" err="1"/>
              <a:t>json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객체로 변환</a:t>
            </a:r>
            <a:r>
              <a:rPr lang="en-US" altLang="ko-KR" sz="1600" dirty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json</a:t>
            </a:r>
            <a:r>
              <a:rPr lang="en-US" altLang="ko-KR" sz="1600" dirty="0"/>
              <a:t> </a:t>
            </a:r>
            <a:r>
              <a:rPr lang="ko-KR" altLang="en-US" sz="1600" dirty="0"/>
              <a:t>객체는 중괄호와 콜론으로 구성</a:t>
            </a:r>
            <a:r>
              <a:rPr lang="en-US" altLang="ko-KR" sz="1600" dirty="0"/>
              <a:t>: </a:t>
            </a:r>
            <a:r>
              <a:rPr lang="en-US" altLang="ko-KR" sz="1600" b="1" dirty="0"/>
              <a:t>{“age”:30} </a:t>
            </a:r>
            <a:r>
              <a:rPr lang="en-US" altLang="ko-KR" sz="1600" b="1" dirty="0" err="1"/>
              <a:t>json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객체 이름은 </a:t>
            </a:r>
            <a:r>
              <a:rPr lang="en-US" altLang="ko-KR" sz="1600" b="1" dirty="0"/>
              <a:t>age </a:t>
            </a:r>
            <a:r>
              <a:rPr lang="ko-KR" altLang="en-US" sz="1600" b="1" dirty="0"/>
              <a:t>이고 값은 </a:t>
            </a:r>
            <a:r>
              <a:rPr lang="en-US" altLang="ko-KR" sz="1600" b="1" dirty="0"/>
              <a:t>30</a:t>
            </a:r>
            <a:r>
              <a:rPr lang="ko-KR" altLang="en-US" sz="1600" b="1" dirty="0"/>
              <a:t> </a:t>
            </a:r>
            <a:endParaRPr lang="en-US" altLang="ko-KR" sz="1600" b="1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83823" y="2961907"/>
            <a:ext cx="7538254" cy="830997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json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json.dumps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([1,2,3,{'4':5, '6':7}], separators=(',',':'))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'[1,2,3,{"4":5,"6":7}]'</a:t>
            </a:r>
          </a:p>
        </p:txBody>
      </p:sp>
    </p:spTree>
    <p:extLst>
      <p:ext uri="{BB962C8B-B14F-4D97-AF65-F5344CB8AC3E}">
        <p14:creationId xmlns:p14="http://schemas.microsoft.com/office/powerpoint/2010/main" val="1591669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2"/>
                </a:solidFill>
              </a:rPr>
              <a:t>예제</a:t>
            </a:r>
            <a:r>
              <a:rPr lang="en-US" altLang="ko-KR" sz="2000" dirty="0">
                <a:solidFill>
                  <a:schemeClr val="tx2"/>
                </a:solidFill>
              </a:rPr>
              <a:t>: gmail.py (Gmail </a:t>
            </a:r>
            <a:r>
              <a:rPr lang="en-US" altLang="ko-KR" sz="2000" dirty="0" err="1">
                <a:solidFill>
                  <a:schemeClr val="tx2"/>
                </a:solidFill>
              </a:rPr>
              <a:t>smtp</a:t>
            </a:r>
            <a:r>
              <a:rPr lang="ko-KR" altLang="en-US" sz="2000" dirty="0">
                <a:solidFill>
                  <a:schemeClr val="tx2"/>
                </a:solidFill>
              </a:rPr>
              <a:t>에 접속해 인증을 얻고 </a:t>
            </a:r>
            <a:r>
              <a:rPr lang="en-US" altLang="ko-KR" sz="2000" dirty="0">
                <a:solidFill>
                  <a:schemeClr val="tx2"/>
                </a:solidFill>
              </a:rPr>
              <a:t>html </a:t>
            </a:r>
            <a:r>
              <a:rPr lang="ko-KR" altLang="en-US" sz="2000" dirty="0">
                <a:solidFill>
                  <a:schemeClr val="tx2"/>
                </a:solidFill>
              </a:rPr>
              <a:t>메일 보내기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60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4524315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mimetypes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mysmtplib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email.mime.base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MIMEBase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MIMEText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#global value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host = "smtp.gmail.com"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Gmail STMP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서버 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port = "587"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"logo.html"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"prof.youngsik.kim@gmail.com“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보내는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"arm7tdmi@naver.com"  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받는 사람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email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주소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MIMEBase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("multipart", "alternative")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['Subject'] = "Test email in Python 3.5"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recipientAddr</a:t>
            </a: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480344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2"/>
                </a:solidFill>
              </a:rPr>
              <a:t>예제</a:t>
            </a:r>
            <a:r>
              <a:rPr lang="en-US" altLang="ko-KR" sz="2000" dirty="0">
                <a:solidFill>
                  <a:schemeClr val="tx2"/>
                </a:solidFill>
              </a:rPr>
              <a:t>: gmail.py (Gmail </a:t>
            </a:r>
            <a:r>
              <a:rPr lang="en-US" altLang="ko-KR" sz="2000" dirty="0" err="1">
                <a:solidFill>
                  <a:schemeClr val="tx2"/>
                </a:solidFill>
              </a:rPr>
              <a:t>smtp</a:t>
            </a:r>
            <a:r>
              <a:rPr lang="ko-KR" altLang="en-US" sz="2000" dirty="0">
                <a:solidFill>
                  <a:schemeClr val="tx2"/>
                </a:solidFill>
              </a:rPr>
              <a:t>에 접속해 인증을 얻고 </a:t>
            </a:r>
            <a:r>
              <a:rPr lang="en-US" altLang="ko-KR" sz="2000" dirty="0">
                <a:solidFill>
                  <a:schemeClr val="tx2"/>
                </a:solidFill>
              </a:rPr>
              <a:t>html </a:t>
            </a:r>
            <a:r>
              <a:rPr lang="ko-KR" altLang="en-US" sz="2000" dirty="0">
                <a:solidFill>
                  <a:schemeClr val="tx2"/>
                </a:solidFill>
              </a:rPr>
              <a:t>메일 보내기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61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2865" y="1153111"/>
            <a:ext cx="7940898" cy="4524315"/>
          </a:xfrm>
          <a:prstGeom prst="rect">
            <a:avLst/>
          </a:prstGeom>
          <a:solidFill>
            <a:srgbClr val="D8FFCD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. . 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MIME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문서를 생성합니다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htmlFD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open(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htmlFileName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, '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rb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')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HtmlPart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htmlFD.read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(),'html', _charset = 'UTF-8' 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htmlFD.close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만들었던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mime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을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MIMEBase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에 첨부 시킨다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HtmlPart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메일을 발송한다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mysmtplib.MySMTP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host,port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s.set_debuglevel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(1)       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디버깅이 필요할 경우 주석을 푼다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("prof.youngsik.kim@gmail.com",“********")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, [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],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52851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2"/>
                </a:solidFill>
              </a:rPr>
              <a:t>예제</a:t>
            </a:r>
            <a:r>
              <a:rPr lang="en-US" altLang="ko-KR" sz="2000" dirty="0">
                <a:solidFill>
                  <a:schemeClr val="tx2"/>
                </a:solidFill>
              </a:rPr>
              <a:t>: gmail.py (Gmail </a:t>
            </a:r>
            <a:r>
              <a:rPr lang="en-US" altLang="ko-KR" sz="2000" dirty="0" err="1">
                <a:solidFill>
                  <a:schemeClr val="tx2"/>
                </a:solidFill>
              </a:rPr>
              <a:t>smtp</a:t>
            </a:r>
            <a:r>
              <a:rPr lang="ko-KR" altLang="en-US" sz="2000" dirty="0">
                <a:solidFill>
                  <a:schemeClr val="tx2"/>
                </a:solidFill>
              </a:rPr>
              <a:t>에 접속해 인증을 얻고 </a:t>
            </a:r>
            <a:r>
              <a:rPr lang="en-US" altLang="ko-KR" sz="2000" dirty="0">
                <a:solidFill>
                  <a:schemeClr val="tx2"/>
                </a:solidFill>
              </a:rPr>
              <a:t>html </a:t>
            </a:r>
            <a:r>
              <a:rPr lang="ko-KR" altLang="en-US" sz="2000" dirty="0">
                <a:solidFill>
                  <a:schemeClr val="tx2"/>
                </a:solidFill>
              </a:rPr>
              <a:t>메일 보내기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accent2"/>
                </a:solidFill>
              </a:rPr>
              <a:t>네이버 메일에서 확인</a:t>
            </a:r>
            <a:endParaRPr lang="en-US" altLang="ko-KR" sz="12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62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4" y="1566382"/>
            <a:ext cx="6755748" cy="457406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84781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>
                <a:solidFill>
                  <a:schemeClr val="accent2"/>
                </a:solidFill>
              </a:rPr>
              <a:t>html</a:t>
            </a:r>
            <a:r>
              <a:rPr lang="ko-KR" altLang="en-US" sz="2000" b="1" dirty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63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88373" y="1457575"/>
            <a:ext cx="7940898" cy="452431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. . 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+mj-l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+mj-l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select menu :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Title :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Book List Email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sender email address :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prof.youngsik.kim@gmail.com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recipient email address :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arm7tdmi@naver.com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write message :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Korea Polytechnic University test email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input your password of </a:t>
            </a:r>
            <a:r>
              <a:rPr kumimoji="0" lang="en-US" altLang="ko-KR" sz="1600" b="1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gmail</a:t>
            </a:r>
            <a:r>
              <a:rPr kumimoji="0" lang="en-US" altLang="ko-KR" sz="1600" b="1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account :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********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Do you want to include book data (y/n):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y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input keyword to </a:t>
            </a:r>
            <a:r>
              <a:rPr kumimoji="0" lang="en-US" altLang="ko-KR" sz="1600" b="1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search: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The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connect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smtp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server ...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Mail sending complete!!!</a:t>
            </a:r>
          </a:p>
        </p:txBody>
      </p:sp>
    </p:spTree>
    <p:extLst>
      <p:ext uri="{BB962C8B-B14F-4D97-AF65-F5344CB8AC3E}">
        <p14:creationId xmlns:p14="http://schemas.microsoft.com/office/powerpoint/2010/main" val="581001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>
                <a:solidFill>
                  <a:schemeClr val="accent2"/>
                </a:solidFill>
              </a:rPr>
              <a:t>html</a:t>
            </a:r>
            <a:r>
              <a:rPr lang="ko-KR" altLang="en-US" sz="2000" b="1" dirty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accent2"/>
                </a:solidFill>
              </a:rPr>
              <a:t>네이버 메일에서 확인</a:t>
            </a:r>
            <a:endParaRPr lang="en-US" altLang="ko-KR" sz="12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64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97" y="1834729"/>
            <a:ext cx="6412912" cy="437586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27102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>
                <a:solidFill>
                  <a:schemeClr val="accent2"/>
                </a:solidFill>
              </a:rPr>
              <a:t>html</a:t>
            </a:r>
            <a:r>
              <a:rPr lang="ko-KR" altLang="en-US" sz="2000" b="1" dirty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internetbook.py </a:t>
            </a:r>
            <a:r>
              <a:rPr lang="ko-KR" altLang="en-US" sz="2000" b="1" dirty="0">
                <a:solidFill>
                  <a:schemeClr val="accent2"/>
                </a:solidFill>
              </a:rPr>
              <a:t>의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sendMain</a:t>
            </a:r>
            <a:r>
              <a:rPr lang="en-US" altLang="ko-KR" sz="2000" b="1" dirty="0">
                <a:solidFill>
                  <a:schemeClr val="accent2"/>
                </a:solidFill>
              </a:rPr>
              <a:t>() </a:t>
            </a:r>
            <a:r>
              <a:rPr lang="ko-KR" altLang="en-US" sz="2000" b="1" dirty="0">
                <a:solidFill>
                  <a:schemeClr val="accent2"/>
                </a:solidFill>
              </a:rPr>
              <a:t>함수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65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94428" y="1808804"/>
            <a:ext cx="8249735" cy="4524315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sendMain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global host, port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html = ""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title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(input ('Title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(input ('sender email address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(input ('recipient email address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(input ('write message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passwd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(input (' input your password of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gmail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account 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(input ('Do you want to include book data (y/n):'))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if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== 'y' 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    keyword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str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(input ('input keyword to search:'))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    html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MakeHtmlDoc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SearchBookTitle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(keyword))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mysmtplib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                          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#python3.6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에서는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smtplib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사용해도 됨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email.mime.multipart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MIMEMultipart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MIMEMultipart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MIME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생성</a:t>
            </a: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email.mime.text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MIMEText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MIMEMultipart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('alternative')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#Message container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를 생성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. . .</a:t>
            </a:r>
          </a:p>
        </p:txBody>
      </p:sp>
    </p:spTree>
    <p:extLst>
      <p:ext uri="{BB962C8B-B14F-4D97-AF65-F5344CB8AC3E}">
        <p14:creationId xmlns:p14="http://schemas.microsoft.com/office/powerpoint/2010/main" val="1200468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이메일 보내기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accent2"/>
                </a:solidFill>
              </a:rPr>
              <a:t>도서관리</a:t>
            </a:r>
            <a:r>
              <a:rPr lang="ko-KR" altLang="en-US" sz="2000" b="1" dirty="0">
                <a:solidFill>
                  <a:schemeClr val="accent2"/>
                </a:solidFill>
              </a:rPr>
              <a:t> 프로그램에서 사용자가 책을 선택하면 책의 내용을 </a:t>
            </a:r>
            <a:r>
              <a:rPr lang="en-US" altLang="ko-KR" sz="2000" b="1" dirty="0">
                <a:solidFill>
                  <a:schemeClr val="accent2"/>
                </a:solidFill>
              </a:rPr>
              <a:t>html</a:t>
            </a:r>
            <a:r>
              <a:rPr lang="ko-KR" altLang="en-US" sz="2000" b="1" dirty="0">
                <a:solidFill>
                  <a:schemeClr val="accent2"/>
                </a:solidFill>
              </a:rPr>
              <a:t>로 바꿔 </a:t>
            </a:r>
            <a:r>
              <a:rPr lang="en-US" altLang="ko-KR" sz="2000" b="1" dirty="0">
                <a:solidFill>
                  <a:schemeClr val="accent2"/>
                </a:solidFill>
              </a:rPr>
              <a:t>Gmail</a:t>
            </a:r>
            <a:r>
              <a:rPr lang="ko-KR" altLang="en-US" sz="2000" b="1" dirty="0">
                <a:solidFill>
                  <a:schemeClr val="accent2"/>
                </a:solidFill>
              </a:rPr>
              <a:t>에서 원하는 사람에게 메일 보내는 기능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internetbook.py</a:t>
            </a:r>
            <a:r>
              <a:rPr lang="ko-KR" altLang="en-US" sz="2000" b="1" dirty="0">
                <a:solidFill>
                  <a:schemeClr val="accent2"/>
                </a:solidFill>
              </a:rPr>
              <a:t>의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sendMain</a:t>
            </a:r>
            <a:r>
              <a:rPr lang="en-US" altLang="ko-KR" sz="2000" b="1" dirty="0">
                <a:solidFill>
                  <a:schemeClr val="accent2"/>
                </a:solidFill>
              </a:rPr>
              <a:t>() </a:t>
            </a:r>
            <a:r>
              <a:rPr lang="ko-KR" altLang="en-US" sz="2000" b="1" dirty="0">
                <a:solidFill>
                  <a:schemeClr val="accent2"/>
                </a:solidFill>
              </a:rPr>
              <a:t>함수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66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94429" y="1802748"/>
            <a:ext cx="8200334" cy="4524315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. . 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['Subject'] = title        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#set message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['From']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senderAddr</a:t>
            </a:r>
            <a:endParaRPr kumimoji="0" lang="en-US" altLang="ko-KR" sz="1600" dirty="0">
              <a:solidFill>
                <a:schemeClr val="tx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['To']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msgPart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msgtext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, 'plain')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bookPart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=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MIMEText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(html, 'html', _charset = 'UTF-8')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msgPart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메세지에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생성한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MIME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문서를 첨부합니다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msg.attach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bookPart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)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print ("connect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smtp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server ... 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mysmtplib.MySMTP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host,port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#python3.6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에서는 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smtplib.SMTP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host,port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#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s.set_debuglevel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(1)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s.starttls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s.ehlo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s.login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passwd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   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로그인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s.sendmail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senderAddr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, [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recipientAddr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],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msg.as_string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())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s.close</a:t>
            </a: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()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   print ("Mail sending complete!!!")</a:t>
            </a:r>
          </a:p>
        </p:txBody>
      </p:sp>
    </p:spTree>
    <p:extLst>
      <p:ext uri="{BB962C8B-B14F-4D97-AF65-F5344CB8AC3E}">
        <p14:creationId xmlns:p14="http://schemas.microsoft.com/office/powerpoint/2010/main" val="93586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웹 서버 만들기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http.server</a:t>
            </a:r>
            <a:r>
              <a:rPr lang="en-US" altLang="ko-KR" sz="2000" b="1" dirty="0">
                <a:solidFill>
                  <a:schemeClr val="accent2"/>
                </a:solidFill>
              </a:rPr>
              <a:t> </a:t>
            </a:r>
            <a:r>
              <a:rPr lang="ko-KR" altLang="en-US" sz="2000" b="1" dirty="0">
                <a:solidFill>
                  <a:schemeClr val="accent2"/>
                </a:solidFill>
              </a:rPr>
              <a:t>모듈을 이용해 간단한 </a:t>
            </a:r>
            <a:r>
              <a:rPr lang="ko-KR" altLang="en-US" sz="2000" b="1" dirty="0" err="1">
                <a:solidFill>
                  <a:schemeClr val="accent2"/>
                </a:solidFill>
              </a:rPr>
              <a:t>웹서버</a:t>
            </a:r>
            <a:r>
              <a:rPr lang="ko-KR" altLang="en-US" sz="2000" b="1" dirty="0">
                <a:solidFill>
                  <a:schemeClr val="accent2"/>
                </a:solidFill>
              </a:rPr>
              <a:t> 구축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url</a:t>
            </a:r>
            <a:r>
              <a:rPr lang="ko-KR" altLang="en-US" sz="2000" b="1" dirty="0">
                <a:solidFill>
                  <a:schemeClr val="accent2"/>
                </a:solidFill>
              </a:rPr>
              <a:t>로 책 </a:t>
            </a:r>
            <a:r>
              <a:rPr lang="en-US" altLang="ko-KR" sz="2000" b="1" dirty="0">
                <a:solidFill>
                  <a:schemeClr val="accent2"/>
                </a:solidFill>
              </a:rPr>
              <a:t>title</a:t>
            </a:r>
            <a:r>
              <a:rPr lang="ko-KR" altLang="en-US" sz="2000" b="1" dirty="0">
                <a:solidFill>
                  <a:schemeClr val="accent2"/>
                </a:solidFill>
              </a:rPr>
              <a:t> 검색을 요청하면 해당 책 정보를 웹 페이지에 출력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67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88373" y="1522443"/>
            <a:ext cx="7940898" cy="2554545"/>
          </a:xfrm>
          <a:prstGeom prst="rect">
            <a:avLst/>
          </a:prstGeom>
          <a:solidFill>
            <a:srgbClr val="CCECFF"/>
          </a:solidFill>
          <a:ln>
            <a:solidFill>
              <a:srgbClr val="CCECFF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Load xml:  l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. . 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----------------------------------------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Get book data from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isbn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: g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send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maIl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: </a:t>
            </a: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i</a:t>
            </a:r>
            <a:endParaRPr kumimoji="0" lang="en-US" altLang="ko-KR" sz="1600" b="1" dirty="0"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latin typeface="Courier10 BT"/>
                <a:cs typeface="Courier New" panose="02070309020205020404" pitchFamily="49" charset="0"/>
              </a:rPr>
              <a:t>sTart</a:t>
            </a: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 Web Service: 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latin typeface="Courier10 BT"/>
                <a:cs typeface="Courier New" panose="02070309020205020404" pitchFamily="49" charset="0"/>
              </a:rPr>
              <a:t>========Menu==========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select menu :</a:t>
            </a: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t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started http server....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3" y="4146165"/>
            <a:ext cx="7366931" cy="20972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2958565">
            <a:off x="3830744" y="3220307"/>
            <a:ext cx="294077" cy="1543503"/>
          </a:xfrm>
          <a:prstGeom prst="downArrow">
            <a:avLst>
              <a:gd name="adj1" fmla="val 50000"/>
              <a:gd name="adj2" fmla="val 77501"/>
            </a:avLst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491809" y="3234501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“</a:t>
            </a:r>
            <a:r>
              <a:rPr lang="ko-KR" altLang="en-US" b="1" dirty="0">
                <a:solidFill>
                  <a:srgbClr val="FF0000"/>
                </a:solidFill>
              </a:rPr>
              <a:t>웹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브라우저 </a:t>
            </a:r>
            <a:r>
              <a:rPr lang="ko-KR" altLang="en-US" b="1" dirty="0" err="1">
                <a:solidFill>
                  <a:srgbClr val="FF0000"/>
                </a:solidFill>
              </a:rPr>
              <a:t>주소창에</a:t>
            </a:r>
            <a:r>
              <a:rPr lang="ko-KR" altLang="en-US" b="1" dirty="0">
                <a:solidFill>
                  <a:srgbClr val="FF0000"/>
                </a:solidFill>
              </a:rPr>
              <a:t> 입력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157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웹 서버 만들기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internetbook.py </a:t>
            </a:r>
            <a:r>
              <a:rPr lang="ko-KR" altLang="en-US" sz="2000" b="1" dirty="0">
                <a:solidFill>
                  <a:schemeClr val="accent2"/>
                </a:solidFill>
              </a:rPr>
              <a:t>의 </a:t>
            </a:r>
            <a:r>
              <a:rPr lang="en-US" altLang="ko-KR" sz="2000" b="1" dirty="0">
                <a:solidFill>
                  <a:schemeClr val="accent2"/>
                </a:solidFill>
              </a:rPr>
              <a:t>class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MyHandler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68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11064" y="1274162"/>
            <a:ext cx="8560268" cy="4770537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class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MyHandler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BaseHTTPRequestHandler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): 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BaseHTTPRequestHandler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상속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do_GET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(self): 			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#http GET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요청이 들어오면 실행됨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from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urllib.parse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urlparse</a:t>
            </a: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import sys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parts =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urlparse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self.path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       #</a:t>
            </a:r>
            <a:r>
              <a:rPr kumimoji="0" lang="en-US" altLang="ko-KR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파싱해서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‘=‘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을 기준으로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keyword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와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value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로 문자열 구분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    keyword, value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parts.query.split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('=',1)</a:t>
            </a:r>
          </a:p>
          <a:p>
            <a:pPr latinLnBrk="0">
              <a:spcBef>
                <a:spcPct val="0"/>
              </a:spcBef>
              <a:buNone/>
            </a:pPr>
            <a:endParaRPr kumimoji="0" lang="en-US" altLang="ko-KR" sz="1600" dirty="0"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    if keyword == "title" :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#keyword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가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“title”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인 경우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html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MakeHtmlDoc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SearchBookTitle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(value))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#value</a:t>
            </a:r>
            <a:r>
              <a:rPr kumimoji="0" lang="ko-KR" altLang="en-US" sz="1600" b="1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제목검색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 후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HTML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전환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##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헤더 부분 작성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.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self.send_response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(200)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self.send_header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('Content-type', 'text/html')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self.end_headers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self.wfile.write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html.encode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('utf-8'))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본분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( body )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부분 출력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       else: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          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self.send_error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(400,' bad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requst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: please check the your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url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') </a:t>
            </a:r>
            <a:r>
              <a:rPr kumimoji="0" lang="en-US" altLang="ko-KR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# </a:t>
            </a:r>
            <a:r>
              <a:rPr kumimoji="0" lang="ko-KR" altLang="en-US" sz="1600" b="1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잘못된 요청 응답</a:t>
            </a:r>
            <a:endParaRPr kumimoji="0" lang="en-US" altLang="ko-KR" sz="1600" b="1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3274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웹 서버 만들기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internetbook.py </a:t>
            </a:r>
            <a:r>
              <a:rPr lang="ko-KR" altLang="en-US" sz="2000" b="1" dirty="0">
                <a:solidFill>
                  <a:schemeClr val="accent2"/>
                </a:solidFill>
              </a:rPr>
              <a:t>의 </a:t>
            </a:r>
            <a:r>
              <a:rPr lang="en-US" altLang="ko-KR" sz="2000" b="1" dirty="0" err="1">
                <a:solidFill>
                  <a:schemeClr val="accent2"/>
                </a:solidFill>
              </a:rPr>
              <a:t>StartWebService</a:t>
            </a:r>
            <a:r>
              <a:rPr lang="en-US" altLang="ko-KR" sz="2000" b="1" dirty="0">
                <a:solidFill>
                  <a:schemeClr val="accent2"/>
                </a:solidFill>
              </a:rPr>
              <a:t>() </a:t>
            </a:r>
            <a:r>
              <a:rPr lang="ko-KR" altLang="en-US" sz="2000" b="1" dirty="0">
                <a:solidFill>
                  <a:schemeClr val="accent2"/>
                </a:solidFill>
              </a:rPr>
              <a:t>함수</a:t>
            </a:r>
            <a:endParaRPr lang="en-US" altLang="ko-KR" sz="2000" b="1" dirty="0">
              <a:solidFill>
                <a:schemeClr val="accent2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69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88373" y="1522443"/>
            <a:ext cx="7940898" cy="2308324"/>
          </a:xfrm>
          <a:prstGeom prst="rect">
            <a:avLst/>
          </a:prstGeom>
          <a:solidFill>
            <a:srgbClr val="D8FFCD"/>
          </a:solidFill>
          <a:ln>
            <a:solidFill>
              <a:srgbClr val="D8FFCD"/>
            </a:solidFill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def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startWebService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try: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server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HTTPServer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 ('localhost',8080),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MyHandler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print("started http server....")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server.serve_forever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except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KeyboardInterrupt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print ("shutdown web server")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        </a:t>
            </a:r>
            <a:r>
              <a:rPr kumimoji="0" lang="en-US" altLang="ko-KR" sz="1600" dirty="0" err="1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server.socket.close</a:t>
            </a:r>
            <a:r>
              <a:rPr kumimoji="0" lang="en-US" altLang="ko-KR" sz="1600" dirty="0">
                <a:solidFill>
                  <a:schemeClr val="tx2"/>
                </a:solidFill>
                <a:latin typeface="Courier10 BT"/>
                <a:cs typeface="Courier New" panose="02070309020205020404" pitchFamily="49" charset="0"/>
              </a:rPr>
              <a:t>()  </a:t>
            </a:r>
            <a:r>
              <a:rPr kumimoji="0" lang="en-US" altLang="ko-KR" sz="1600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# server </a:t>
            </a:r>
            <a:r>
              <a:rPr kumimoji="0" lang="ko-KR" altLang="en-US" sz="1600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종료합니다</a:t>
            </a:r>
            <a:r>
              <a:rPr kumimoji="0" lang="en-US" altLang="ko-KR" sz="1600" dirty="0">
                <a:solidFill>
                  <a:srgbClr val="FF0000"/>
                </a:solidFill>
                <a:latin typeface="Courier10 BT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71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파이썬이</a:t>
            </a:r>
            <a:r>
              <a:rPr lang="ko-KR" altLang="en-US" dirty="0"/>
              <a:t> 지원하는 네트워크</a:t>
            </a:r>
            <a:r>
              <a:rPr lang="en-US" altLang="ko-KR" dirty="0"/>
              <a:t>, </a:t>
            </a:r>
            <a:r>
              <a:rPr lang="ko-KR" altLang="en-US" dirty="0"/>
              <a:t>인터넷 모듈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mailbox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메일</a:t>
            </a:r>
            <a:r>
              <a:rPr lang="en-US" altLang="ko-KR" sz="1600" dirty="0"/>
              <a:t> </a:t>
            </a:r>
            <a:r>
              <a:rPr lang="ko-KR" altLang="en-US" sz="1600" dirty="0"/>
              <a:t>박스를 관리하는 모듈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예제</a:t>
            </a:r>
            <a:r>
              <a:rPr lang="en-US" altLang="ko-KR" sz="1600" b="1" dirty="0"/>
              <a:t>) </a:t>
            </a:r>
            <a:r>
              <a:rPr lang="en-US" altLang="ko-KR" sz="1600" dirty="0"/>
              <a:t>~/</a:t>
            </a:r>
            <a:r>
              <a:rPr lang="en-US" altLang="ko-KR" sz="1600" dirty="0" err="1"/>
              <a:t>mbox</a:t>
            </a:r>
            <a:r>
              <a:rPr lang="ko-KR" altLang="en-US" sz="1600" dirty="0"/>
              <a:t> 저장소에 저장된 메일을 읽어와 그 중 메일 제목 출력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webbrowser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웹</a:t>
            </a:r>
            <a:r>
              <a:rPr lang="en-US" altLang="ko-KR" sz="1600" dirty="0"/>
              <a:t> </a:t>
            </a:r>
            <a:r>
              <a:rPr lang="ko-KR" altLang="en-US" sz="1600" dirty="0"/>
              <a:t>브라우저를 간단하게 제어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예제</a:t>
            </a:r>
            <a:r>
              <a:rPr lang="en-US" altLang="ko-KR" sz="1600" b="1" dirty="0"/>
              <a:t>) </a:t>
            </a:r>
            <a:r>
              <a:rPr lang="ko-KR" altLang="en-US" sz="1600" dirty="0"/>
              <a:t>웹 브라우저 실행되어 해당 주소 방문</a:t>
            </a: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7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04936" y="1806575"/>
            <a:ext cx="7538254" cy="830997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for message in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mailbox.mbox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('~/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mbox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'):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...     subject = message['subject']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...     print(subject)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904936" y="3640872"/>
            <a:ext cx="7538254" cy="1077218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 = 'http://www.kpu.ac.kr'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webbrowser</a:t>
            </a:r>
            <a:endParaRPr kumimoji="0" lang="en-US" altLang="ko-KR" sz="1600" b="1" dirty="0">
              <a:solidFill>
                <a:schemeClr val="accent2"/>
              </a:solidFill>
              <a:latin typeface="Courier10 B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webbrowser.open_new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chemeClr val="accent2"/>
                </a:solidFill>
                <a:latin typeface="Courier10 B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Courier10 BT"/>
                <a:cs typeface="Courier New" panose="020703090202050204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96398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파이썬이</a:t>
            </a:r>
            <a:r>
              <a:rPr lang="ko-KR" altLang="en-US" dirty="0"/>
              <a:t> 지원하는 네트워크</a:t>
            </a:r>
            <a:r>
              <a:rPr lang="en-US" altLang="ko-KR" dirty="0"/>
              <a:t>, </a:t>
            </a:r>
            <a:r>
              <a:rPr lang="ko-KR" altLang="en-US" dirty="0"/>
              <a:t>인터넷 모듈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chemeClr val="accent2"/>
                </a:solidFill>
              </a:rPr>
              <a:t>urllib</a:t>
            </a:r>
            <a:endParaRPr lang="en-US" altLang="ko-KR" sz="20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url</a:t>
            </a:r>
            <a:r>
              <a:rPr lang="en-US" altLang="ko-KR" sz="1600" dirty="0"/>
              <a:t> </a:t>
            </a:r>
            <a:r>
              <a:rPr lang="ko-KR" altLang="en-US" sz="1600" dirty="0"/>
              <a:t>관련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url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파싱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url</a:t>
            </a:r>
            <a:r>
              <a:rPr lang="ko-KR" altLang="en-US" sz="1600" dirty="0"/>
              <a:t>에 할당된 데이터 수집 등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600" dirty="0"/>
              <a:t>예제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url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파싱</a:t>
            </a: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8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304800" y="1753235"/>
            <a:ext cx="7538254" cy="2308324"/>
          </a:xfrm>
          <a:prstGeom prst="rect">
            <a:avLst/>
          </a:prstGeom>
          <a:solidFill>
            <a:srgbClr val="CCECFF"/>
          </a:solidFill>
          <a:ln>
            <a:noFill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from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urllib.parse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 import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urlparse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="http://search.naver.com/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search.naver?where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nexearch&amp;query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python&amp;sm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top_hty&amp;fbm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=1"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parts =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urlparse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url</a:t>
            </a: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ParseResult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(scheme='http', 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netloc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='search.naver.com', path='/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search.naver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', params='', query='where=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nexearch&amp;query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=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python&amp;sm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=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top_hty&amp;fbm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=1', fragment='')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b="1" dirty="0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&gt;&gt;&gt; </a:t>
            </a:r>
            <a:r>
              <a:rPr kumimoji="0" lang="en-US" altLang="ko-KR" sz="1600" b="1" dirty="0" err="1">
                <a:solidFill>
                  <a:schemeClr val="accent2"/>
                </a:solidFill>
                <a:latin typeface="+mj-lt"/>
                <a:cs typeface="Courier New" panose="02070309020205020404" pitchFamily="49" charset="0"/>
              </a:rPr>
              <a:t>parts.path</a:t>
            </a:r>
            <a:endParaRPr kumimoji="0" lang="en-US" altLang="ko-KR" sz="1600" b="1" dirty="0">
              <a:solidFill>
                <a:schemeClr val="accent2"/>
              </a:solidFill>
              <a:latin typeface="+mj-lt"/>
              <a:cs typeface="Courier New" panose="02070309020205020404" pitchFamily="49" charset="0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'/</a:t>
            </a:r>
            <a:r>
              <a:rPr kumimoji="0" lang="en-US" altLang="ko-KR" sz="1600" dirty="0" err="1">
                <a:latin typeface="+mj-lt"/>
                <a:cs typeface="Courier New" panose="02070309020205020404" pitchFamily="49" charset="0"/>
              </a:rPr>
              <a:t>search.naver</a:t>
            </a:r>
            <a:r>
              <a:rPr kumimoji="0" lang="en-US" altLang="ko-KR" sz="1600" dirty="0">
                <a:latin typeface="+mj-lt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87705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파이썬이</a:t>
            </a:r>
            <a:r>
              <a:rPr lang="ko-KR" altLang="en-US" dirty="0"/>
              <a:t> 지원하는 네트워크</a:t>
            </a:r>
            <a:r>
              <a:rPr lang="en-US" altLang="ko-KR" dirty="0"/>
              <a:t>, </a:t>
            </a:r>
            <a:r>
              <a:rPr lang="ko-KR" altLang="en-US" dirty="0"/>
              <a:t>인터넷 모듈</a:t>
            </a:r>
            <a:endParaRPr lang="en-US" altLang="ko-KR" dirty="0"/>
          </a:p>
        </p:txBody>
      </p:sp>
      <p:sp>
        <p:nvSpPr>
          <p:cNvPr id="25603" name="Rectangle 33"/>
          <p:cNvSpPr>
            <a:spLocks noChangeArrowheads="1"/>
          </p:cNvSpPr>
          <p:nvPr/>
        </p:nvSpPr>
        <p:spPr bwMode="auto">
          <a:xfrm>
            <a:off x="266700" y="803275"/>
            <a:ext cx="85725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accent2"/>
                </a:solidFill>
              </a:rPr>
              <a:t>16</a:t>
            </a:r>
            <a:r>
              <a:rPr lang="ko-KR" altLang="en-US" sz="2000" b="1" dirty="0">
                <a:solidFill>
                  <a:schemeClr val="accent2"/>
                </a:solidFill>
              </a:rPr>
              <a:t>장 도서 관리 프로그램의 인터넷 기능 확장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/>
              <a:t>launcher.py (</a:t>
            </a:r>
            <a:r>
              <a:rPr lang="ko-KR" altLang="en-US" sz="1600" dirty="0"/>
              <a:t>메뉴 출력하고 사용자 명령 입력 받기</a:t>
            </a:r>
            <a:r>
              <a:rPr lang="en-US" altLang="ko-KR" sz="1600" dirty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/>
              <a:t>xmlbook.py (xml </a:t>
            </a:r>
            <a:r>
              <a:rPr lang="ko-KR" altLang="en-US" sz="1600" dirty="0"/>
              <a:t>관련 기능 구현</a:t>
            </a:r>
            <a:r>
              <a:rPr lang="en-US" altLang="ko-KR" sz="1600" dirty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/>
              <a:t>internetbook.py (</a:t>
            </a:r>
            <a:r>
              <a:rPr lang="ko-KR" altLang="en-US" sz="1600" dirty="0"/>
              <a:t>인터넷 관련 기능 구현</a:t>
            </a:r>
            <a:r>
              <a:rPr lang="en-US" altLang="ko-KR" sz="1600" dirty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600" dirty="0"/>
              <a:t>book.xml (</a:t>
            </a:r>
            <a:r>
              <a:rPr lang="ko-KR" altLang="en-US" sz="1600" dirty="0"/>
              <a:t>도서 정보 </a:t>
            </a:r>
            <a:r>
              <a:rPr lang="en-US" altLang="ko-KR" sz="1600" dirty="0"/>
              <a:t>xml </a:t>
            </a:r>
            <a:r>
              <a:rPr lang="ko-KR" altLang="en-US" sz="1600" dirty="0"/>
              <a:t>문서</a:t>
            </a:r>
            <a:r>
              <a:rPr lang="en-US" altLang="ko-KR" sz="1600" dirty="0"/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/>
              <a:t> 17-</a:t>
            </a:r>
            <a:fld id="{E543E660-5BD7-4DE8-B2D5-3B53773227AF}" type="slidenum">
              <a:rPr lang="en-US" altLang="ko-KR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 eaLnBrk="1" hangingPunct="1">
                <a:defRPr/>
              </a:pPr>
              <a:t>9</a:t>
            </a:fld>
            <a:endParaRPr lang="en-US" altLang="ko-KR" sz="1400" dirty="0"/>
          </a:p>
        </p:txBody>
      </p:sp>
      <p:sp>
        <p:nvSpPr>
          <p:cNvPr id="25606" name="TextBox 4"/>
          <p:cNvSpPr txBox="1">
            <a:spLocks noChangeArrowheads="1"/>
          </p:cNvSpPr>
          <p:nvPr/>
        </p:nvSpPr>
        <p:spPr bwMode="auto">
          <a:xfrm>
            <a:off x="4295775" y="11557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083629650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30098</TotalTime>
  <Words>4825</Words>
  <Application>Microsoft Office PowerPoint</Application>
  <PresentationFormat>화면 슬라이드 쇼(4:3)</PresentationFormat>
  <Paragraphs>897</Paragraphs>
  <Slides>69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Courier10 BT</vt:lpstr>
      <vt:lpstr>굴림</vt:lpstr>
      <vt:lpstr>굴림체</vt:lpstr>
      <vt:lpstr>Dotum</vt:lpstr>
      <vt:lpstr>Arial</vt:lpstr>
      <vt:lpstr>Courier New</vt:lpstr>
      <vt:lpstr>Times New Roman</vt:lpstr>
      <vt:lpstr>Wingdings</vt:lpstr>
      <vt:lpstr>기본 디자인</vt:lpstr>
      <vt:lpstr>  Chapter 17  파이썬과 인터넷</vt:lpstr>
      <vt:lpstr>목차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파이썬이 지원하는 네트워크, 인터넷 모듈</vt:lpstr>
      <vt:lpstr>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Naver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Daum OpenAPI를 이용하여 책 정보 가져오기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파이썬으로 이메일 보내기</vt:lpstr>
      <vt:lpstr>웹 서버 만들기</vt:lpstr>
      <vt:lpstr>웹 서버 만들기</vt:lpstr>
      <vt:lpstr>웹 서버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Nicholas Park</dc:creator>
  <cp:lastModifiedBy>원동욱</cp:lastModifiedBy>
  <cp:revision>838</cp:revision>
  <cp:lastPrinted>2012-03-06T00:26:48Z</cp:lastPrinted>
  <dcterms:created xsi:type="dcterms:W3CDTF">1999-03-28T02:55:44Z</dcterms:created>
  <dcterms:modified xsi:type="dcterms:W3CDTF">2018-05-15T06:10:45Z</dcterms:modified>
</cp:coreProperties>
</file>